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71" r:id="rId8"/>
    <p:sldId id="27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04A34-C15C-461B-9B3C-EE60CEF75CA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133591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04A34-C15C-461B-9B3C-EE60CEF75CA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204085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04A34-C15C-461B-9B3C-EE60CEF75CA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303754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04A34-C15C-461B-9B3C-EE60CEF75CA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50019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04A34-C15C-461B-9B3C-EE60CEF75CA0}"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307927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04A34-C15C-461B-9B3C-EE60CEF75CA0}"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416258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04A34-C15C-461B-9B3C-EE60CEF75CA0}"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394320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04A34-C15C-461B-9B3C-EE60CEF75CA0}"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254564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04A34-C15C-461B-9B3C-EE60CEF75CA0}"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102784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04A34-C15C-461B-9B3C-EE60CEF75CA0}"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141412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04A34-C15C-461B-9B3C-EE60CEF75CA0}"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92D2D-C0BD-4915-BD67-C61AFDA258B5}" type="slidenum">
              <a:rPr lang="en-US" smtClean="0"/>
              <a:t>‹#›</a:t>
            </a:fld>
            <a:endParaRPr lang="en-US"/>
          </a:p>
        </p:txBody>
      </p:sp>
    </p:spTree>
    <p:extLst>
      <p:ext uri="{BB962C8B-B14F-4D97-AF65-F5344CB8AC3E}">
        <p14:creationId xmlns:p14="http://schemas.microsoft.com/office/powerpoint/2010/main" val="233297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04A34-C15C-461B-9B3C-EE60CEF75CA0}" type="datetimeFigureOut">
              <a:rPr lang="en-US" smtClean="0"/>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92D2D-C0BD-4915-BD67-C61AFDA258B5}" type="slidenum">
              <a:rPr lang="en-US" smtClean="0"/>
              <a:t>‹#›</a:t>
            </a:fld>
            <a:endParaRPr lang="en-US"/>
          </a:p>
        </p:txBody>
      </p:sp>
    </p:spTree>
    <p:extLst>
      <p:ext uri="{BB962C8B-B14F-4D97-AF65-F5344CB8AC3E}">
        <p14:creationId xmlns:p14="http://schemas.microsoft.com/office/powerpoint/2010/main" val="92196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219200"/>
            <a:ext cx="5638800" cy="830997"/>
          </a:xfrm>
          <a:prstGeom prst="rect">
            <a:avLst/>
          </a:prstGeom>
          <a:noFill/>
        </p:spPr>
        <p:txBody>
          <a:bodyPr wrap="square" rtlCol="0">
            <a:spAutoFit/>
          </a:bodyPr>
          <a:lstStyle/>
          <a:p>
            <a:pPr algn="ctr"/>
            <a:r>
              <a:rPr lang="en-US" sz="2400" b="1" dirty="0" smtClean="0"/>
              <a:t>ALLIED FUNGI</a:t>
            </a:r>
          </a:p>
          <a:p>
            <a:pPr algn="ctr"/>
            <a:r>
              <a:rPr lang="en-US" sz="2400" b="1" dirty="0" smtClean="0"/>
              <a:t>SLIME MOLDS</a:t>
            </a:r>
            <a:endParaRPr lang="en-US" sz="2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43100"/>
            <a:ext cx="3810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41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7924800" cy="2862322"/>
          </a:xfrm>
          <a:prstGeom prst="rect">
            <a:avLst/>
          </a:prstGeom>
        </p:spPr>
        <p:txBody>
          <a:bodyPr wrap="square">
            <a:spAutoFit/>
          </a:bodyPr>
          <a:lstStyle/>
          <a:p>
            <a:endParaRPr lang="en-US" dirty="0"/>
          </a:p>
          <a:p>
            <a:r>
              <a:rPr lang="en-US" dirty="0"/>
              <a:t>It is a small, irregular hyaline lump like homogeneous mess of protoplasm and remains microscopic throughout its existence. It is a primitive type of plasmodium and does not form any veins or branches, and exhibits a very slow irregular streaming of protoplasm instead of rapid, rhythmic, reversible streaming of the other </a:t>
            </a:r>
            <a:r>
              <a:rPr lang="en-US" dirty="0" err="1"/>
              <a:t>plasmodial</a:t>
            </a:r>
            <a:r>
              <a:rPr lang="en-US" dirty="0"/>
              <a:t> types. </a:t>
            </a:r>
          </a:p>
          <a:p>
            <a:r>
              <a:rPr lang="en-US" dirty="0" err="1" smtClean="0"/>
              <a:t>Protoplamodium</a:t>
            </a:r>
            <a:r>
              <a:rPr lang="en-US" dirty="0" smtClean="0"/>
              <a:t> </a:t>
            </a:r>
            <a:r>
              <a:rPr lang="en-US" dirty="0"/>
              <a:t>gives rise to only one single sporangium during fruiting e.g. members of </a:t>
            </a:r>
            <a:r>
              <a:rPr lang="en-US" dirty="0" err="1"/>
              <a:t>Echinosteliales</a:t>
            </a:r>
            <a:r>
              <a:rPr lang="en-US" dirty="0"/>
              <a:t>, </a:t>
            </a:r>
            <a:r>
              <a:rPr lang="en-US" i="1" dirty="0" err="1"/>
              <a:t>Echinostelium</a:t>
            </a:r>
            <a:r>
              <a:rPr lang="en-US" i="1" dirty="0"/>
              <a:t> </a:t>
            </a:r>
            <a:r>
              <a:rPr lang="en-US" i="1" dirty="0" err="1"/>
              <a:t>minutum</a:t>
            </a:r>
            <a:r>
              <a:rPr lang="en-US" i="1" dirty="0"/>
              <a:t>, </a:t>
            </a:r>
            <a:r>
              <a:rPr lang="en-US" i="1" dirty="0" err="1"/>
              <a:t>licea</a:t>
            </a:r>
            <a:r>
              <a:rPr lang="en-US" i="1" dirty="0"/>
              <a:t> </a:t>
            </a:r>
            <a:r>
              <a:rPr lang="en-US" i="1" dirty="0" err="1"/>
              <a:t>sp</a:t>
            </a:r>
            <a:r>
              <a:rPr lang="en-US" i="1" dirty="0"/>
              <a:t>, </a:t>
            </a:r>
            <a:r>
              <a:rPr lang="en-US" i="1" dirty="0" err="1"/>
              <a:t>Clastoderma</a:t>
            </a:r>
            <a:r>
              <a:rPr lang="en-US" i="1" dirty="0"/>
              <a:t> </a:t>
            </a:r>
            <a:r>
              <a:rPr lang="en-US" i="1" dirty="0" err="1"/>
              <a:t>debaryanum</a:t>
            </a:r>
            <a:r>
              <a:rPr lang="en-US" i="1" dirty="0"/>
              <a:t> </a:t>
            </a:r>
            <a:r>
              <a:rPr lang="en-US" dirty="0"/>
              <a:t>etc. </a:t>
            </a:r>
          </a:p>
          <a:p>
            <a:r>
              <a:rPr lang="en-US" b="1" dirty="0"/>
              <a:t>Figure: </a:t>
            </a:r>
            <a:r>
              <a:rPr lang="en-US" i="1" dirty="0" err="1"/>
              <a:t>Licea</a:t>
            </a:r>
            <a:r>
              <a:rPr lang="en-US" i="1" dirty="0"/>
              <a:t> </a:t>
            </a:r>
            <a:r>
              <a:rPr lang="en-US" i="1" dirty="0" err="1"/>
              <a:t>biforis</a:t>
            </a:r>
            <a:r>
              <a:rPr lang="en-US" i="1" dirty="0"/>
              <a:t> </a:t>
            </a:r>
            <a:r>
              <a:rPr lang="en-US" dirty="0" err="1"/>
              <a:t>protoplasmodium</a:t>
            </a:r>
            <a:r>
              <a:rPr lang="en-US" dirty="0"/>
              <a:t> and fruiting body </a:t>
            </a:r>
          </a:p>
        </p:txBody>
      </p:sp>
    </p:spTree>
    <p:extLst>
      <p:ext uri="{BB962C8B-B14F-4D97-AF65-F5344CB8AC3E}">
        <p14:creationId xmlns:p14="http://schemas.microsoft.com/office/powerpoint/2010/main" val="318879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36282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33612" y="990600"/>
            <a:ext cx="4572000" cy="646331"/>
          </a:xfrm>
          <a:prstGeom prst="rect">
            <a:avLst/>
          </a:prstGeom>
        </p:spPr>
        <p:txBody>
          <a:bodyPr>
            <a:spAutoFit/>
          </a:bodyPr>
          <a:lstStyle/>
          <a:p>
            <a:r>
              <a:rPr lang="en-US" b="1" dirty="0"/>
              <a:t>Figure: </a:t>
            </a:r>
            <a:r>
              <a:rPr lang="en-US" i="1" dirty="0" err="1"/>
              <a:t>Licea</a:t>
            </a:r>
            <a:r>
              <a:rPr lang="en-US" i="1" dirty="0"/>
              <a:t> </a:t>
            </a:r>
            <a:r>
              <a:rPr lang="en-US" i="1" dirty="0" err="1"/>
              <a:t>biforis</a:t>
            </a:r>
            <a:r>
              <a:rPr lang="en-US" i="1" dirty="0"/>
              <a:t> </a:t>
            </a:r>
            <a:r>
              <a:rPr lang="en-US" dirty="0" err="1"/>
              <a:t>protoplasmodium</a:t>
            </a:r>
            <a:r>
              <a:rPr lang="en-US" dirty="0"/>
              <a:t> and fruiting body </a:t>
            </a:r>
            <a:endParaRPr lang="en-US" dirty="0"/>
          </a:p>
        </p:txBody>
      </p:sp>
    </p:spTree>
    <p:extLst>
      <p:ext uri="{BB962C8B-B14F-4D97-AF65-F5344CB8AC3E}">
        <p14:creationId xmlns:p14="http://schemas.microsoft.com/office/powerpoint/2010/main" val="844073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304800"/>
            <a:ext cx="8222672" cy="4524315"/>
          </a:xfrm>
          <a:prstGeom prst="rect">
            <a:avLst/>
          </a:prstGeom>
        </p:spPr>
        <p:txBody>
          <a:bodyPr wrap="square">
            <a:spAutoFit/>
          </a:bodyPr>
          <a:lstStyle/>
          <a:p>
            <a:endParaRPr lang="en-US" dirty="0"/>
          </a:p>
          <a:p>
            <a:endParaRPr lang="en-US" dirty="0"/>
          </a:p>
          <a:p>
            <a:r>
              <a:rPr lang="en-US" b="1" dirty="0"/>
              <a:t>2. </a:t>
            </a:r>
            <a:r>
              <a:rPr lang="en-US" b="1" dirty="0" err="1"/>
              <a:t>Aphanoplasmodium</a:t>
            </a:r>
            <a:r>
              <a:rPr lang="en-US" b="1" dirty="0"/>
              <a:t>: </a:t>
            </a:r>
            <a:endParaRPr lang="en-US" dirty="0"/>
          </a:p>
          <a:p>
            <a:r>
              <a:rPr lang="en-US" dirty="0"/>
              <a:t>Plasmodium is initially an irregular lump like hyaline mess but soon gets differentiated into long branches and forms a network of very fine, transparent strands. The protoplasm is not very granular and the plasmodium is devoid of slime sheath. The veins or branches are not conspicuously differentiated into </a:t>
            </a:r>
            <a:r>
              <a:rPr lang="en-US" dirty="0" err="1"/>
              <a:t>gelified</a:t>
            </a:r>
            <a:r>
              <a:rPr lang="en-US" dirty="0"/>
              <a:t> and fluid regions, the streaming protoplasm is confined by a very delicate membrane. Streaming is rapid and rhythmically reversible. This type of plasmodium is a characteristic of </a:t>
            </a:r>
            <a:r>
              <a:rPr lang="en-US" dirty="0" err="1"/>
              <a:t>stemonitomycetidae</a:t>
            </a:r>
            <a:r>
              <a:rPr lang="en-US" dirty="0"/>
              <a:t>. </a:t>
            </a:r>
          </a:p>
          <a:p>
            <a:endParaRPr lang="en-US" dirty="0"/>
          </a:p>
          <a:p>
            <a:endParaRPr lang="en-US" dirty="0"/>
          </a:p>
          <a:p>
            <a:endParaRPr lang="en-US" dirty="0"/>
          </a:p>
          <a:p>
            <a:r>
              <a:rPr lang="en-US" b="1" dirty="0"/>
              <a:t>A B </a:t>
            </a:r>
            <a:endParaRPr lang="en-US" dirty="0"/>
          </a:p>
          <a:p>
            <a:r>
              <a:rPr lang="en-US" b="1" dirty="0"/>
              <a:t>Figure: </a:t>
            </a:r>
            <a:r>
              <a:rPr lang="en-US" dirty="0"/>
              <a:t>Diagrammatic representation (A) and photograph (B) of </a:t>
            </a:r>
            <a:r>
              <a:rPr lang="en-US" dirty="0" err="1"/>
              <a:t>aphanoplasmodium</a:t>
            </a:r>
            <a:r>
              <a:rPr lang="en-US" dirty="0"/>
              <a:t>.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2" y="4572000"/>
            <a:ext cx="2586038" cy="206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772849"/>
            <a:ext cx="2552700" cy="165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02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7696200" cy="6740307"/>
          </a:xfrm>
          <a:prstGeom prst="rect">
            <a:avLst/>
          </a:prstGeom>
        </p:spPr>
        <p:txBody>
          <a:bodyPr wrap="square">
            <a:spAutoFit/>
          </a:bodyPr>
          <a:lstStyle/>
          <a:p>
            <a:endParaRPr lang="en-US" dirty="0"/>
          </a:p>
          <a:p>
            <a:endParaRPr lang="en-US" dirty="0"/>
          </a:p>
          <a:p>
            <a:r>
              <a:rPr lang="en-US" b="1" dirty="0"/>
              <a:t>3. </a:t>
            </a:r>
            <a:r>
              <a:rPr lang="en-US" b="1" dirty="0" err="1"/>
              <a:t>Phaneroplasmodium</a:t>
            </a:r>
            <a:r>
              <a:rPr lang="en-US" b="1" dirty="0"/>
              <a:t>: </a:t>
            </a:r>
            <a:endParaRPr lang="en-US" dirty="0"/>
          </a:p>
          <a:p>
            <a:r>
              <a:rPr lang="en-US" dirty="0"/>
              <a:t>This plasmodium initially resembles a </a:t>
            </a:r>
            <a:r>
              <a:rPr lang="en-US" dirty="0" err="1"/>
              <a:t>protoplasmodium</a:t>
            </a:r>
            <a:r>
              <a:rPr lang="en-US" dirty="0"/>
              <a:t> which later grows larger and becomes massive. The protoplasm is very granular and easily visible. The </a:t>
            </a:r>
            <a:r>
              <a:rPr lang="en-US" dirty="0" err="1"/>
              <a:t>gelified</a:t>
            </a:r>
            <a:r>
              <a:rPr lang="en-US" dirty="0"/>
              <a:t> and fluid parts of the veins are easily differentiated and the rhythmic, reversible streaming is very conspicuous. The Plasmodium is surrounded by plasma membrane and a gelatinous layer in which calcium and silica granules are deposited. </a:t>
            </a:r>
          </a:p>
          <a:p>
            <a:r>
              <a:rPr lang="en-US" dirty="0"/>
              <a:t>This plasmodium is </a:t>
            </a:r>
            <a:r>
              <a:rPr lang="en-US" dirty="0" err="1"/>
              <a:t>creamish</a:t>
            </a:r>
            <a:r>
              <a:rPr lang="en-US" dirty="0"/>
              <a:t> yellow macroscopic seen flourishing on the leaves and stem of ornamentals in the garden or on the decaying wooden logs in the forests. Plasmodium in the initial phase of development is like protoplasmic type which later grows larger granular and becomes more massive and visible by naked eye. The </a:t>
            </a:r>
            <a:r>
              <a:rPr lang="en-US" dirty="0" err="1"/>
              <a:t>gellified</a:t>
            </a:r>
            <a:r>
              <a:rPr lang="en-US" dirty="0"/>
              <a:t> and fluid portions of the veins are easily differentiated and the rhythmic, reversible streaming is very conspicuous which is probably due to the interaction of </a:t>
            </a:r>
            <a:r>
              <a:rPr lang="en-US" dirty="0" err="1"/>
              <a:t>cations</a:t>
            </a:r>
            <a:r>
              <a:rPr lang="en-US" dirty="0"/>
              <a:t> with cytoskeleton elements lining the veins. The plasmodium deposits the excretory or undigested food particles on the side of the branches or veins exhibiting the </a:t>
            </a:r>
            <a:r>
              <a:rPr lang="en-US" dirty="0" err="1"/>
              <a:t>plasmodial</a:t>
            </a:r>
            <a:r>
              <a:rPr lang="en-US" dirty="0"/>
              <a:t> tracks on the substratum. It is seen in order </a:t>
            </a:r>
            <a:r>
              <a:rPr lang="en-US" dirty="0" err="1"/>
              <a:t>Physarales</a:t>
            </a:r>
            <a:r>
              <a:rPr lang="en-US" dirty="0"/>
              <a:t> (</a:t>
            </a:r>
            <a:r>
              <a:rPr lang="en-US" i="1" dirty="0"/>
              <a:t>Didymium, </a:t>
            </a:r>
            <a:r>
              <a:rPr lang="en-US" i="1" dirty="0" err="1"/>
              <a:t>Physarum</a:t>
            </a:r>
            <a:r>
              <a:rPr lang="en-US" i="1" dirty="0"/>
              <a:t> </a:t>
            </a:r>
            <a:r>
              <a:rPr lang="en-US" dirty="0"/>
              <a:t>etc.) </a:t>
            </a:r>
          </a:p>
          <a:p>
            <a:endParaRPr lang="en-US" dirty="0"/>
          </a:p>
          <a:p>
            <a:r>
              <a:rPr lang="en-US" b="1" dirty="0"/>
              <a:t>A B </a:t>
            </a:r>
            <a:endParaRPr lang="en-US" dirty="0"/>
          </a:p>
          <a:p>
            <a:r>
              <a:rPr lang="en-US" b="1" dirty="0"/>
              <a:t>Figure: </a:t>
            </a:r>
            <a:r>
              <a:rPr lang="en-US" dirty="0"/>
              <a:t>A. Diagrammatic representation of </a:t>
            </a:r>
            <a:r>
              <a:rPr lang="en-US" dirty="0" err="1"/>
              <a:t>phaneroplasmodium</a:t>
            </a:r>
            <a:r>
              <a:rPr lang="en-US" dirty="0"/>
              <a:t>; B. Photograph showing </a:t>
            </a:r>
            <a:r>
              <a:rPr lang="en-US" dirty="0" err="1"/>
              <a:t>phaneroplasmodium</a:t>
            </a:r>
            <a:r>
              <a:rPr lang="en-US" dirty="0"/>
              <a:t> and young fruiting bodies </a:t>
            </a:r>
          </a:p>
          <a:p>
            <a:endParaRPr lang="en-US" dirty="0"/>
          </a:p>
        </p:txBody>
      </p:sp>
    </p:spTree>
    <p:extLst>
      <p:ext uri="{BB962C8B-B14F-4D97-AF65-F5344CB8AC3E}">
        <p14:creationId xmlns:p14="http://schemas.microsoft.com/office/powerpoint/2010/main" val="25878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41719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5143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77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33525"/>
            <a:ext cx="57912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181600"/>
            <a:ext cx="7772400" cy="1200329"/>
          </a:xfrm>
          <a:prstGeom prst="rect">
            <a:avLst/>
          </a:prstGeom>
        </p:spPr>
        <p:txBody>
          <a:bodyPr wrap="square">
            <a:spAutoFit/>
          </a:bodyPr>
          <a:lstStyle/>
          <a:p>
            <a:endParaRPr lang="en-US" dirty="0"/>
          </a:p>
          <a:p>
            <a:r>
              <a:rPr lang="en-US" b="1" dirty="0"/>
              <a:t>Figure: </a:t>
            </a:r>
            <a:r>
              <a:rPr lang="en-US" dirty="0"/>
              <a:t>Life cycle of </a:t>
            </a:r>
            <a:r>
              <a:rPr lang="en-US" i="1" dirty="0" err="1"/>
              <a:t>Stemonitis</a:t>
            </a:r>
            <a:r>
              <a:rPr lang="en-US" i="1" dirty="0"/>
              <a:t> </a:t>
            </a:r>
            <a:r>
              <a:rPr lang="en-US" dirty="0"/>
              <a:t>exhibited by photographs; A. </a:t>
            </a:r>
            <a:r>
              <a:rPr lang="en-US" dirty="0" err="1"/>
              <a:t>aphanoplasmodium</a:t>
            </a:r>
            <a:r>
              <a:rPr lang="en-US" dirty="0"/>
              <a:t>; B. Mature fruiting body; C,D. magnified view of </a:t>
            </a:r>
            <a:r>
              <a:rPr lang="en-US" dirty="0" err="1"/>
              <a:t>capilitium</a:t>
            </a:r>
            <a:r>
              <a:rPr lang="en-US" dirty="0"/>
              <a:t> and </a:t>
            </a:r>
            <a:r>
              <a:rPr lang="en-US" dirty="0" err="1"/>
              <a:t>columella</a:t>
            </a:r>
            <a:r>
              <a:rPr lang="en-US" dirty="0"/>
              <a:t> ; E. Spores magnified; F. Mature fruiting bodies </a:t>
            </a:r>
          </a:p>
        </p:txBody>
      </p:sp>
    </p:spTree>
    <p:extLst>
      <p:ext uri="{BB962C8B-B14F-4D97-AF65-F5344CB8AC3E}">
        <p14:creationId xmlns:p14="http://schemas.microsoft.com/office/powerpoint/2010/main" val="234193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95152"/>
            <a:ext cx="8458200" cy="3970318"/>
          </a:xfrm>
          <a:prstGeom prst="rect">
            <a:avLst/>
          </a:prstGeom>
        </p:spPr>
        <p:txBody>
          <a:bodyPr wrap="square">
            <a:spAutoFit/>
          </a:bodyPr>
          <a:lstStyle/>
          <a:p>
            <a:endParaRPr lang="en-US" dirty="0"/>
          </a:p>
          <a:p>
            <a:r>
              <a:rPr lang="en-US" dirty="0"/>
              <a:t>This type of sporangial development is characteristic of members of </a:t>
            </a:r>
            <a:r>
              <a:rPr lang="en-US" dirty="0" err="1"/>
              <a:t>stemonitales</a:t>
            </a:r>
            <a:r>
              <a:rPr lang="en-US" dirty="0"/>
              <a:t> i.e. known as </a:t>
            </a:r>
            <a:r>
              <a:rPr lang="en-US" dirty="0" err="1"/>
              <a:t>epihypothallic</a:t>
            </a:r>
            <a:r>
              <a:rPr lang="en-US" dirty="0"/>
              <a:t> type. The plasmodium is laid down on the substratum, becomes concentrated into one or more </a:t>
            </a:r>
            <a:r>
              <a:rPr lang="en-US" dirty="0" err="1"/>
              <a:t>sphaerical</a:t>
            </a:r>
            <a:r>
              <a:rPr lang="en-US" dirty="0"/>
              <a:t> masses. Inside these </a:t>
            </a:r>
            <a:r>
              <a:rPr lang="en-US" dirty="0" err="1"/>
              <a:t>sphaerical</a:t>
            </a:r>
            <a:r>
              <a:rPr lang="en-US" dirty="0"/>
              <a:t> masses it begins to deposit a stalk on the </a:t>
            </a:r>
            <a:r>
              <a:rPr lang="en-US" dirty="0" err="1"/>
              <a:t>hypothallus</a:t>
            </a:r>
            <a:r>
              <a:rPr lang="en-US" dirty="0"/>
              <a:t>. The stalk begins to grow and becomes longer, the protoplasm crawls upward and continues to deposit the materials to the tip of the stalk until the total length is attained. Now the protoplasm inside the fruiting body secrets a thin wall (</a:t>
            </a:r>
            <a:r>
              <a:rPr lang="en-US" dirty="0" err="1"/>
              <a:t>peridium</a:t>
            </a:r>
            <a:r>
              <a:rPr lang="en-US" dirty="0"/>
              <a:t>) around it and deposit the </a:t>
            </a:r>
            <a:r>
              <a:rPr lang="en-US" dirty="0" err="1"/>
              <a:t>capillitial</a:t>
            </a:r>
            <a:r>
              <a:rPr lang="en-US" dirty="0"/>
              <a:t> threads intra </a:t>
            </a:r>
            <a:r>
              <a:rPr lang="en-US" dirty="0" err="1"/>
              <a:t>protoplasmically</a:t>
            </a:r>
            <a:r>
              <a:rPr lang="en-US" dirty="0"/>
              <a:t> which get extended from the </a:t>
            </a:r>
            <a:r>
              <a:rPr lang="en-US" dirty="0" err="1"/>
              <a:t>columella</a:t>
            </a:r>
            <a:r>
              <a:rPr lang="en-US" dirty="0"/>
              <a:t> towards the surface of the developing sporangium. The sporangial protoplasm now cleaves into spores where nuclei undergo meiosis and eventually spore tetrads (n) are formed. </a:t>
            </a:r>
          </a:p>
          <a:p>
            <a:r>
              <a:rPr lang="en-US" dirty="0"/>
              <a:t>Slime Molds </a:t>
            </a:r>
          </a:p>
          <a:p>
            <a:endParaRPr lang="en-US" dirty="0"/>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3475166"/>
            <a:ext cx="63627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4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8001000" cy="2862322"/>
          </a:xfrm>
          <a:prstGeom prst="rect">
            <a:avLst/>
          </a:prstGeom>
        </p:spPr>
        <p:txBody>
          <a:bodyPr wrap="square">
            <a:spAutoFit/>
          </a:bodyPr>
          <a:lstStyle/>
          <a:p>
            <a:endParaRPr lang="en-US" dirty="0"/>
          </a:p>
          <a:p>
            <a:r>
              <a:rPr lang="en-US" b="1" dirty="0"/>
              <a:t>Slime molds share the following features with fungi: </a:t>
            </a:r>
            <a:endParaRPr lang="en-US" dirty="0"/>
          </a:p>
          <a:p>
            <a:r>
              <a:rPr lang="en-US" dirty="0"/>
              <a:t> They are </a:t>
            </a:r>
            <a:r>
              <a:rPr lang="en-US" dirty="0" err="1"/>
              <a:t>achlorophyllous</a:t>
            </a:r>
            <a:r>
              <a:rPr lang="en-US" dirty="0"/>
              <a:t>, true nucleated heterotrophs. </a:t>
            </a:r>
          </a:p>
          <a:p>
            <a:r>
              <a:rPr lang="en-US" dirty="0"/>
              <a:t> Slime molds inhabit the moist decaying </a:t>
            </a:r>
            <a:r>
              <a:rPr lang="en-US" dirty="0" err="1"/>
              <a:t>lignocellulosic</a:t>
            </a:r>
            <a:r>
              <a:rPr lang="en-US" dirty="0"/>
              <a:t> substratum like fallen leaves, twigs, wooden logs, decaying animal dung, sometimes on the surface of garden plants tree trunks, and act as decomposers of complex polysaccharides into simple sugars like fungi. </a:t>
            </a:r>
          </a:p>
          <a:p>
            <a:r>
              <a:rPr lang="en-US" dirty="0"/>
              <a:t> Slime molds somatic structure is </a:t>
            </a:r>
            <a:r>
              <a:rPr lang="en-US" dirty="0" err="1"/>
              <a:t>coenocytic</a:t>
            </a:r>
            <a:r>
              <a:rPr lang="en-US" dirty="0"/>
              <a:t> as in the </a:t>
            </a:r>
            <a:r>
              <a:rPr lang="en-US" dirty="0" err="1"/>
              <a:t>coenocytic</a:t>
            </a:r>
            <a:r>
              <a:rPr lang="en-US" dirty="0"/>
              <a:t> fungi. </a:t>
            </a:r>
          </a:p>
          <a:p>
            <a:r>
              <a:rPr lang="en-US" dirty="0"/>
              <a:t> Slime molds plasmodium (vegetative </a:t>
            </a:r>
            <a:r>
              <a:rPr lang="en-US" dirty="0" err="1"/>
              <a:t>thallus</a:t>
            </a:r>
            <a:r>
              <a:rPr lang="en-US" dirty="0"/>
              <a:t>) absorbs and assimilates its nutrition in the soluble form by direct contact of the plasma membrane with substratum. </a:t>
            </a:r>
          </a:p>
        </p:txBody>
      </p:sp>
      <p:sp>
        <p:nvSpPr>
          <p:cNvPr id="3" name="Rectangle 2"/>
          <p:cNvSpPr/>
          <p:nvPr/>
        </p:nvSpPr>
        <p:spPr>
          <a:xfrm>
            <a:off x="685800" y="3132486"/>
            <a:ext cx="8001000" cy="3970318"/>
          </a:xfrm>
          <a:prstGeom prst="rect">
            <a:avLst/>
          </a:prstGeom>
        </p:spPr>
        <p:txBody>
          <a:bodyPr wrap="square">
            <a:spAutoFit/>
          </a:bodyPr>
          <a:lstStyle/>
          <a:p>
            <a:endParaRPr lang="en-US" dirty="0"/>
          </a:p>
          <a:p>
            <a:endParaRPr lang="en-US" dirty="0"/>
          </a:p>
          <a:p>
            <a:r>
              <a:rPr lang="en-US" dirty="0"/>
              <a:t> Slime molds possess reserve food material as fat droplets and glycogen particles. </a:t>
            </a:r>
          </a:p>
          <a:p>
            <a:r>
              <a:rPr lang="en-US" dirty="0"/>
              <a:t> They reproduce asexually by amoeboid cells(motile or non motile) which during </a:t>
            </a:r>
            <a:r>
              <a:rPr lang="en-US" dirty="0" err="1"/>
              <a:t>favourable</a:t>
            </a:r>
            <a:r>
              <a:rPr lang="en-US" dirty="0"/>
              <a:t> conditions divide mitotically several times and </a:t>
            </a:r>
            <a:r>
              <a:rPr lang="en-US" dirty="0" err="1"/>
              <a:t>parennate</a:t>
            </a:r>
            <a:r>
              <a:rPr lang="en-US" dirty="0"/>
              <a:t> as </a:t>
            </a:r>
            <a:r>
              <a:rPr lang="en-US" dirty="0" err="1"/>
              <a:t>microcysts</a:t>
            </a:r>
            <a:r>
              <a:rPr lang="en-US" dirty="0"/>
              <a:t> or spherules during </a:t>
            </a:r>
            <a:r>
              <a:rPr lang="en-US" dirty="0" err="1"/>
              <a:t>unfavourable</a:t>
            </a:r>
            <a:r>
              <a:rPr lang="en-US" dirty="0"/>
              <a:t> conditions and remain viable for very long period in the soil. </a:t>
            </a:r>
          </a:p>
          <a:p>
            <a:r>
              <a:rPr lang="en-US" dirty="0"/>
              <a:t> They produce sexual meiotic spores in the fruiting bodies. The Spores are thin walled, hyaline surrounded by definite cell wall of cellulosic in nature but not </a:t>
            </a:r>
            <a:r>
              <a:rPr lang="en-US" dirty="0" err="1"/>
              <a:t>chitinous</a:t>
            </a:r>
            <a:r>
              <a:rPr lang="en-US" dirty="0"/>
              <a:t> as in other fungi and mode of dispersal is like fungi by wind, water and by </a:t>
            </a:r>
            <a:r>
              <a:rPr lang="en-US" dirty="0" err="1"/>
              <a:t>insectal</a:t>
            </a:r>
            <a:r>
              <a:rPr lang="en-US" dirty="0"/>
              <a:t> movements. </a:t>
            </a:r>
          </a:p>
          <a:p>
            <a:r>
              <a:rPr lang="en-US" dirty="0"/>
              <a:t> The pattern of life cycle slime molds follow is same like fungi. </a:t>
            </a:r>
          </a:p>
          <a:p>
            <a:r>
              <a:rPr lang="en-US" dirty="0"/>
              <a:t> Slime molds produce </a:t>
            </a:r>
            <a:r>
              <a:rPr lang="en-US" dirty="0" err="1"/>
              <a:t>sclerotia</a:t>
            </a:r>
            <a:r>
              <a:rPr lang="en-US" dirty="0"/>
              <a:t> during </a:t>
            </a:r>
            <a:r>
              <a:rPr lang="en-US" dirty="0" err="1"/>
              <a:t>unfavourable</a:t>
            </a:r>
            <a:r>
              <a:rPr lang="en-US" dirty="0"/>
              <a:t> conditions same like fungi. </a:t>
            </a:r>
          </a:p>
          <a:p>
            <a:r>
              <a:rPr lang="en-US" b="1" dirty="0" smtClean="0"/>
              <a:t> </a:t>
            </a:r>
            <a:endParaRPr lang="en-US" dirty="0"/>
          </a:p>
        </p:txBody>
      </p:sp>
    </p:spTree>
    <p:extLst>
      <p:ext uri="{BB962C8B-B14F-4D97-AF65-F5344CB8AC3E}">
        <p14:creationId xmlns:p14="http://schemas.microsoft.com/office/powerpoint/2010/main" val="385631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308324"/>
          </a:xfrm>
          <a:prstGeom prst="rect">
            <a:avLst/>
          </a:prstGeom>
        </p:spPr>
        <p:txBody>
          <a:bodyPr>
            <a:spAutoFit/>
          </a:bodyPr>
          <a:lstStyle/>
          <a:p>
            <a:endParaRPr lang="en-US" dirty="0"/>
          </a:p>
          <a:p>
            <a:r>
              <a:rPr lang="en-US" b="1" dirty="0"/>
              <a:t>Slime molds differ from fungi: </a:t>
            </a:r>
            <a:endParaRPr lang="en-US" dirty="0"/>
          </a:p>
          <a:p>
            <a:r>
              <a:rPr lang="en-US" dirty="0"/>
              <a:t>1. Mode of nutrition – Ingestion (</a:t>
            </a:r>
            <a:r>
              <a:rPr lang="en-US" dirty="0" err="1"/>
              <a:t>Phagocystosis</a:t>
            </a:r>
            <a:r>
              <a:rPr lang="en-US" dirty="0"/>
              <a:t>) and extra cellular degradation and absorption. </a:t>
            </a:r>
          </a:p>
          <a:p>
            <a:r>
              <a:rPr lang="en-US" dirty="0"/>
              <a:t>2. Absence of definite cell wall around somatic structures. </a:t>
            </a:r>
          </a:p>
          <a:p>
            <a:r>
              <a:rPr lang="en-US" dirty="0"/>
              <a:t>3. Plasmodium shows cytoplasmic streaming. </a:t>
            </a:r>
          </a:p>
        </p:txBody>
      </p:sp>
    </p:spTree>
    <p:extLst>
      <p:ext uri="{BB962C8B-B14F-4D97-AF65-F5344CB8AC3E}">
        <p14:creationId xmlns:p14="http://schemas.microsoft.com/office/powerpoint/2010/main" val="219411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81001"/>
            <a:ext cx="7391400" cy="2862322"/>
          </a:xfrm>
          <a:prstGeom prst="rect">
            <a:avLst/>
          </a:prstGeom>
        </p:spPr>
        <p:txBody>
          <a:bodyPr wrap="square">
            <a:spAutoFit/>
          </a:bodyPr>
          <a:lstStyle/>
          <a:p>
            <a:endParaRPr lang="en-US" dirty="0"/>
          </a:p>
          <a:p>
            <a:r>
              <a:rPr lang="en-US" b="1" dirty="0" smtClean="0"/>
              <a:t>CLASSIFICATION</a:t>
            </a:r>
          </a:p>
          <a:p>
            <a:endParaRPr lang="en-US" b="1" dirty="0"/>
          </a:p>
          <a:p>
            <a:r>
              <a:rPr lang="en-US" b="1" dirty="0" smtClean="0"/>
              <a:t>Webster </a:t>
            </a:r>
            <a:r>
              <a:rPr lang="en-US" b="1" dirty="0"/>
              <a:t>J. and Weber R.W.S. 2007</a:t>
            </a:r>
            <a:r>
              <a:rPr lang="en-US" dirty="0"/>
              <a:t>(Molecular phylogenetic) </a:t>
            </a:r>
          </a:p>
          <a:p>
            <a:r>
              <a:rPr lang="en-US" dirty="0"/>
              <a:t>Kingdom – Protozoa </a:t>
            </a:r>
          </a:p>
          <a:p>
            <a:r>
              <a:rPr lang="en-US" dirty="0" err="1"/>
              <a:t>Phyllum</a:t>
            </a:r>
            <a:r>
              <a:rPr lang="en-US" dirty="0"/>
              <a:t> – </a:t>
            </a:r>
            <a:r>
              <a:rPr lang="en-US" dirty="0" err="1"/>
              <a:t>Myxomycota</a:t>
            </a:r>
            <a:r>
              <a:rPr lang="en-US" dirty="0"/>
              <a:t> </a:t>
            </a:r>
          </a:p>
          <a:p>
            <a:r>
              <a:rPr lang="en-US" dirty="0"/>
              <a:t>Class – </a:t>
            </a:r>
            <a:r>
              <a:rPr lang="en-US" dirty="0" err="1"/>
              <a:t>Acrasiomycetes</a:t>
            </a:r>
            <a:r>
              <a:rPr lang="en-US" dirty="0"/>
              <a:t> </a:t>
            </a:r>
          </a:p>
          <a:p>
            <a:r>
              <a:rPr lang="en-US" dirty="0"/>
              <a:t>- </a:t>
            </a:r>
            <a:r>
              <a:rPr lang="en-US" dirty="0" err="1"/>
              <a:t>Dictyosteliomycetes</a:t>
            </a:r>
            <a:r>
              <a:rPr lang="en-US" dirty="0"/>
              <a:t> </a:t>
            </a:r>
          </a:p>
          <a:p>
            <a:r>
              <a:rPr lang="en-US" dirty="0"/>
              <a:t>- </a:t>
            </a:r>
            <a:r>
              <a:rPr lang="en-US" dirty="0" err="1"/>
              <a:t>Protosteliomycetes</a:t>
            </a:r>
            <a:r>
              <a:rPr lang="en-US" dirty="0"/>
              <a:t> </a:t>
            </a:r>
          </a:p>
          <a:p>
            <a:r>
              <a:rPr lang="en-US" dirty="0"/>
              <a:t>- </a:t>
            </a:r>
            <a:r>
              <a:rPr lang="en-US" dirty="0" err="1"/>
              <a:t>Myxomycetes</a:t>
            </a:r>
            <a:r>
              <a:rPr lang="en-US" dirty="0"/>
              <a:t> </a:t>
            </a:r>
          </a:p>
        </p:txBody>
      </p:sp>
    </p:spTree>
    <p:extLst>
      <p:ext uri="{BB962C8B-B14F-4D97-AF65-F5344CB8AC3E}">
        <p14:creationId xmlns:p14="http://schemas.microsoft.com/office/powerpoint/2010/main" val="24628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889844"/>
            <a:ext cx="4572000" cy="5078313"/>
          </a:xfrm>
          <a:prstGeom prst="rect">
            <a:avLst/>
          </a:prstGeom>
        </p:spPr>
        <p:txBody>
          <a:bodyPr>
            <a:spAutoFit/>
          </a:bodyPr>
          <a:lstStyle/>
          <a:p>
            <a:endParaRPr lang="en-US" dirty="0"/>
          </a:p>
          <a:p>
            <a:r>
              <a:rPr lang="en-US" b="1" dirty="0"/>
              <a:t>Occurrence </a:t>
            </a:r>
            <a:endParaRPr lang="en-US" dirty="0"/>
          </a:p>
          <a:p>
            <a:r>
              <a:rPr lang="en-US" b="1" dirty="0"/>
              <a:t>Habit: </a:t>
            </a:r>
            <a:r>
              <a:rPr lang="en-US" dirty="0"/>
              <a:t>Slime molds are cosmopolitan and are mostly saprophytic in nature. </a:t>
            </a:r>
          </a:p>
          <a:p>
            <a:r>
              <a:rPr lang="en-US" b="1" dirty="0"/>
              <a:t>Habitat: </a:t>
            </a:r>
            <a:r>
              <a:rPr lang="en-US" dirty="0"/>
              <a:t>Slime molds prefer mostly cool, shady and moist places for their growth and are found in almost all kinds of environment i.e. Tropics, Temperate, in alpine zones near melting snow peaks and even in deserts. They live on decaying </a:t>
            </a:r>
            <a:r>
              <a:rPr lang="en-US" dirty="0" err="1"/>
              <a:t>lignocellulosic</a:t>
            </a:r>
            <a:r>
              <a:rPr lang="en-US" dirty="0"/>
              <a:t> substrates like moist fallen leave, twigs, wooden logs in the forests, sometimes on the surface of garden plants, tree trunks, bark, on the body of dead cacti and decaying animal dung etc. These are mostly studied, located and collected by mycologists during fungal collections. </a:t>
            </a:r>
            <a:r>
              <a:rPr lang="en-US" i="1" dirty="0" err="1"/>
              <a:t>Lamproderma</a:t>
            </a:r>
            <a:r>
              <a:rPr lang="en-US" i="1" dirty="0"/>
              <a:t> </a:t>
            </a:r>
            <a:r>
              <a:rPr lang="en-US" dirty="0"/>
              <a:t>and </a:t>
            </a:r>
            <a:r>
              <a:rPr lang="en-US" i="1" dirty="0" err="1"/>
              <a:t>Lepidoderma</a:t>
            </a:r>
            <a:r>
              <a:rPr lang="en-US" i="1" dirty="0"/>
              <a:t> </a:t>
            </a:r>
            <a:r>
              <a:rPr lang="en-US" dirty="0"/>
              <a:t>etc. are seen at snow peaks. </a:t>
            </a:r>
          </a:p>
        </p:txBody>
      </p:sp>
    </p:spTree>
    <p:extLst>
      <p:ext uri="{BB962C8B-B14F-4D97-AF65-F5344CB8AC3E}">
        <p14:creationId xmlns:p14="http://schemas.microsoft.com/office/powerpoint/2010/main" val="75873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373136"/>
            <a:ext cx="4572000" cy="10618291"/>
          </a:xfrm>
          <a:prstGeom prst="rect">
            <a:avLst/>
          </a:prstGeom>
        </p:spPr>
        <p:txBody>
          <a:bodyPr>
            <a:spAutoFit/>
          </a:bodyPr>
          <a:lstStyle/>
          <a:p>
            <a:endParaRPr lang="en-US" dirty="0"/>
          </a:p>
          <a:p>
            <a:r>
              <a:rPr lang="en-US" b="1" dirty="0"/>
              <a:t>Economic Importance </a:t>
            </a:r>
            <a:endParaRPr lang="en-US" dirty="0"/>
          </a:p>
          <a:p>
            <a:r>
              <a:rPr lang="en-US" dirty="0"/>
              <a:t>Slime molds in general have little direct economic importance. The </a:t>
            </a:r>
            <a:r>
              <a:rPr lang="en-US" dirty="0" err="1"/>
              <a:t>colourful</a:t>
            </a:r>
            <a:r>
              <a:rPr lang="en-US" dirty="0"/>
              <a:t> plasmodium and fruiting bodies of slime molds are beautiful and the delicately constructed intricate designs have attracted the photographers and artists to exhibit them in the form of paintings, sceneries and photographs e.g. the </a:t>
            </a:r>
            <a:r>
              <a:rPr lang="en-US" dirty="0" err="1"/>
              <a:t>creamish</a:t>
            </a:r>
            <a:r>
              <a:rPr lang="en-US" dirty="0"/>
              <a:t> yellow </a:t>
            </a:r>
            <a:r>
              <a:rPr lang="en-US" dirty="0" err="1"/>
              <a:t>coloured</a:t>
            </a:r>
            <a:r>
              <a:rPr lang="en-US" dirty="0"/>
              <a:t> fruiting bodies of </a:t>
            </a:r>
            <a:r>
              <a:rPr lang="en-US" i="1" dirty="0" err="1"/>
              <a:t>Physorum</a:t>
            </a:r>
            <a:r>
              <a:rPr lang="en-US" i="1" dirty="0"/>
              <a:t> </a:t>
            </a:r>
            <a:r>
              <a:rPr lang="en-US" i="1" dirty="0" err="1"/>
              <a:t>polycephalum</a:t>
            </a:r>
            <a:r>
              <a:rPr lang="en-US" i="1" dirty="0"/>
              <a:t> </a:t>
            </a:r>
            <a:r>
              <a:rPr lang="en-US" dirty="0"/>
              <a:t>and the grayish black linear hair like </a:t>
            </a:r>
            <a:r>
              <a:rPr lang="en-US" dirty="0" err="1"/>
              <a:t>fruting</a:t>
            </a:r>
            <a:r>
              <a:rPr lang="en-US" dirty="0"/>
              <a:t> bodies of </a:t>
            </a:r>
            <a:r>
              <a:rPr lang="en-US" i="1" dirty="0" err="1"/>
              <a:t>Stemonitis</a:t>
            </a:r>
            <a:r>
              <a:rPr lang="en-US" i="1" dirty="0"/>
              <a:t> </a:t>
            </a:r>
            <a:r>
              <a:rPr lang="en-US" i="1" dirty="0" err="1"/>
              <a:t>sp</a:t>
            </a:r>
            <a:r>
              <a:rPr lang="en-US" i="1" dirty="0"/>
              <a:t> </a:t>
            </a:r>
            <a:r>
              <a:rPr lang="en-US" dirty="0"/>
              <a:t>growing on woods. </a:t>
            </a:r>
          </a:p>
          <a:p>
            <a:r>
              <a:rPr lang="en-US" dirty="0"/>
              <a:t> Ecologically these are important in the food web as food for insects. </a:t>
            </a:r>
          </a:p>
          <a:p>
            <a:r>
              <a:rPr lang="en-US" smtClean="0"/>
              <a:t> They can be used as an edible protein source in future. The young fruiting bodies of </a:t>
            </a:r>
            <a:r>
              <a:rPr lang="en-US" i="1" smtClean="0"/>
              <a:t>Enteridium, Lycoperdon </a:t>
            </a:r>
            <a:r>
              <a:rPr lang="en-US" smtClean="0"/>
              <a:t>and </a:t>
            </a:r>
            <a:r>
              <a:rPr lang="en-US" i="1" smtClean="0"/>
              <a:t>Fuligo septica </a:t>
            </a:r>
            <a:r>
              <a:rPr lang="en-US" smtClean="0"/>
              <a:t>are eaten in Mexico. </a:t>
            </a:r>
          </a:p>
          <a:p>
            <a:r>
              <a:rPr lang="en-US" smtClean="0"/>
              <a:t> The exenic cultures of slime molds are used in cell and molecular biology e.g. </a:t>
            </a:r>
            <a:r>
              <a:rPr lang="en-US" i="1" smtClean="0"/>
              <a:t>Physarum polycephalum</a:t>
            </a:r>
            <a:r>
              <a:rPr lang="en-US" smtClean="0"/>
              <a:t>.and </a:t>
            </a:r>
            <a:r>
              <a:rPr lang="en-US" i="1" smtClean="0"/>
              <a:t>Didymium iridis </a:t>
            </a:r>
            <a:r>
              <a:rPr lang="en-US" smtClean="0"/>
              <a:t>cultures are used to study the genetic variability in nature and in understanding the process of ageing and how it can be controlled both by the nucleus and cytoplasm (cell longevity). </a:t>
            </a:r>
          </a:p>
          <a:p>
            <a:r>
              <a:rPr lang="en-US" smtClean="0"/>
              <a:t> Some antibiotics have been isolated from</a:t>
            </a:r>
            <a:r>
              <a:rPr lang="en-US" i="1" smtClean="0"/>
              <a:t>. Physarum gyrosum </a:t>
            </a:r>
            <a:r>
              <a:rPr lang="en-US" smtClean="0"/>
              <a:t>which can be used against yeasts, gram (+) and (-) bacteria. </a:t>
            </a:r>
          </a:p>
          <a:p>
            <a:r>
              <a:rPr lang="en-US" smtClean="0"/>
              <a:t> Slime molds wherever they grow utilize all kinds of spores of microbes as food and don’t allow any microbe to colonise that substratum are considered as a purest form of protoplasm found in nature. It is frequently employed in research to understand the chemical composition of protoplasm. </a:t>
            </a:r>
          </a:p>
          <a:p>
            <a:endParaRPr lang="en-US" dirty="0"/>
          </a:p>
          <a:p>
            <a:endParaRPr lang="en-US" dirty="0"/>
          </a:p>
        </p:txBody>
      </p:sp>
    </p:spTree>
    <p:extLst>
      <p:ext uri="{BB962C8B-B14F-4D97-AF65-F5344CB8AC3E}">
        <p14:creationId xmlns:p14="http://schemas.microsoft.com/office/powerpoint/2010/main" val="118004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467600" cy="3693319"/>
          </a:xfrm>
          <a:prstGeom prst="rect">
            <a:avLst/>
          </a:prstGeom>
        </p:spPr>
        <p:txBody>
          <a:bodyPr wrap="square">
            <a:spAutoFit/>
          </a:bodyPr>
          <a:lstStyle/>
          <a:p>
            <a:r>
              <a:rPr lang="en-US" b="1" dirty="0"/>
              <a:t>Economic Importance </a:t>
            </a:r>
            <a:endParaRPr lang="en-US" b="1" dirty="0" smtClean="0"/>
          </a:p>
          <a:p>
            <a:endParaRPr lang="en-US" dirty="0"/>
          </a:p>
          <a:p>
            <a:r>
              <a:rPr lang="en-US" dirty="0"/>
              <a:t>Slime molds in general have little direct economic importance. The </a:t>
            </a:r>
            <a:r>
              <a:rPr lang="en-US" dirty="0" err="1"/>
              <a:t>colourful</a:t>
            </a:r>
            <a:r>
              <a:rPr lang="en-US" dirty="0"/>
              <a:t> plasmodium and fruiting bodies of slime molds are beautiful and the delicately constructed intricate designs have attracted the photographers and artists to exhibit them in the form of paintings, sceneries and photographs e.g. the </a:t>
            </a:r>
            <a:r>
              <a:rPr lang="en-US" dirty="0" err="1"/>
              <a:t>creamish</a:t>
            </a:r>
            <a:r>
              <a:rPr lang="en-US" dirty="0"/>
              <a:t> yellow </a:t>
            </a:r>
            <a:r>
              <a:rPr lang="en-US" dirty="0" err="1"/>
              <a:t>coloured</a:t>
            </a:r>
            <a:r>
              <a:rPr lang="en-US" dirty="0"/>
              <a:t> fruiting bodies of </a:t>
            </a:r>
            <a:r>
              <a:rPr lang="en-US" i="1" dirty="0" err="1"/>
              <a:t>Physorum</a:t>
            </a:r>
            <a:r>
              <a:rPr lang="en-US" i="1" dirty="0"/>
              <a:t> </a:t>
            </a:r>
            <a:r>
              <a:rPr lang="en-US" i="1" dirty="0" err="1"/>
              <a:t>polycephalum</a:t>
            </a:r>
            <a:r>
              <a:rPr lang="en-US" i="1" dirty="0"/>
              <a:t> </a:t>
            </a:r>
            <a:r>
              <a:rPr lang="en-US" dirty="0"/>
              <a:t>and the grayish black linear hair like </a:t>
            </a:r>
            <a:r>
              <a:rPr lang="en-US" dirty="0" err="1"/>
              <a:t>fruting</a:t>
            </a:r>
            <a:r>
              <a:rPr lang="en-US" dirty="0"/>
              <a:t> bodies of </a:t>
            </a:r>
            <a:r>
              <a:rPr lang="en-US" i="1" dirty="0" err="1"/>
              <a:t>Stemonitis</a:t>
            </a:r>
            <a:r>
              <a:rPr lang="en-US" i="1" dirty="0"/>
              <a:t> </a:t>
            </a:r>
            <a:r>
              <a:rPr lang="en-US" i="1" dirty="0" err="1"/>
              <a:t>sp</a:t>
            </a:r>
            <a:r>
              <a:rPr lang="en-US" i="1" dirty="0"/>
              <a:t> </a:t>
            </a:r>
            <a:r>
              <a:rPr lang="en-US" dirty="0"/>
              <a:t>growing on woods. </a:t>
            </a:r>
            <a:endParaRPr lang="en-US" dirty="0" smtClean="0"/>
          </a:p>
          <a:p>
            <a:endParaRPr lang="en-US" dirty="0"/>
          </a:p>
          <a:p>
            <a:r>
              <a:rPr lang="en-US" dirty="0"/>
              <a:t> Ecologically these are important in the food web as food for insects. </a:t>
            </a:r>
          </a:p>
          <a:p>
            <a:r>
              <a:rPr lang="en-US" dirty="0"/>
              <a:t> They can be used as an edible protein source in future. The young fruiting bodies of </a:t>
            </a:r>
            <a:r>
              <a:rPr lang="en-US" i="1" dirty="0" err="1"/>
              <a:t>Enteridium</a:t>
            </a:r>
            <a:r>
              <a:rPr lang="en-US" i="1" dirty="0"/>
              <a:t>, </a:t>
            </a:r>
            <a:r>
              <a:rPr lang="en-US" i="1" dirty="0" err="1"/>
              <a:t>Lycoperdon</a:t>
            </a:r>
            <a:r>
              <a:rPr lang="en-US" i="1" dirty="0"/>
              <a:t> </a:t>
            </a:r>
            <a:r>
              <a:rPr lang="en-US" dirty="0"/>
              <a:t>and </a:t>
            </a:r>
            <a:r>
              <a:rPr lang="en-US" i="1" dirty="0" err="1"/>
              <a:t>Fuligo</a:t>
            </a:r>
            <a:r>
              <a:rPr lang="en-US" i="1" dirty="0"/>
              <a:t> </a:t>
            </a:r>
            <a:r>
              <a:rPr lang="en-US" i="1" dirty="0" err="1"/>
              <a:t>septica</a:t>
            </a:r>
            <a:r>
              <a:rPr lang="en-US" i="1" dirty="0"/>
              <a:t> </a:t>
            </a:r>
            <a:r>
              <a:rPr lang="en-US" dirty="0"/>
              <a:t>are eaten in Mexico. </a:t>
            </a:r>
            <a:endParaRPr lang="en-US" dirty="0"/>
          </a:p>
        </p:txBody>
      </p:sp>
    </p:spTree>
    <p:extLst>
      <p:ext uri="{BB962C8B-B14F-4D97-AF65-F5344CB8AC3E}">
        <p14:creationId xmlns:p14="http://schemas.microsoft.com/office/powerpoint/2010/main" val="409502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001000" cy="5078313"/>
          </a:xfrm>
          <a:prstGeom prst="rect">
            <a:avLst/>
          </a:prstGeom>
        </p:spPr>
        <p:txBody>
          <a:bodyPr wrap="square">
            <a:spAutoFit/>
          </a:bodyPr>
          <a:lstStyle/>
          <a:p>
            <a:r>
              <a:rPr lang="en-US" dirty="0"/>
              <a:t> The </a:t>
            </a:r>
            <a:r>
              <a:rPr lang="en-US" dirty="0" err="1"/>
              <a:t>exenic</a:t>
            </a:r>
            <a:r>
              <a:rPr lang="en-US" dirty="0"/>
              <a:t> cultures of slime molds are used in cell and molecular biology e.g. </a:t>
            </a:r>
            <a:r>
              <a:rPr lang="en-US" i="1" dirty="0" err="1"/>
              <a:t>Physarum</a:t>
            </a:r>
            <a:r>
              <a:rPr lang="en-US" i="1" dirty="0"/>
              <a:t> </a:t>
            </a:r>
            <a:r>
              <a:rPr lang="en-US" i="1" dirty="0" err="1"/>
              <a:t>polycephalum</a:t>
            </a:r>
            <a:r>
              <a:rPr lang="en-US" dirty="0" err="1"/>
              <a:t>.and</a:t>
            </a:r>
            <a:r>
              <a:rPr lang="en-US" dirty="0"/>
              <a:t> </a:t>
            </a:r>
            <a:r>
              <a:rPr lang="en-US" i="1" dirty="0"/>
              <a:t>Didymium </a:t>
            </a:r>
            <a:r>
              <a:rPr lang="en-US" i="1" dirty="0" err="1"/>
              <a:t>iridis</a:t>
            </a:r>
            <a:r>
              <a:rPr lang="en-US" i="1" dirty="0"/>
              <a:t> </a:t>
            </a:r>
            <a:r>
              <a:rPr lang="en-US" dirty="0"/>
              <a:t>cultures are used to study the genetic variability in nature and in understanding the process of ageing and how it can be controlled both by the nucleus and cytoplasm (cell longevity). </a:t>
            </a:r>
          </a:p>
          <a:p>
            <a:r>
              <a:rPr lang="en-US" dirty="0"/>
              <a:t> Some antibiotics have been isolated from</a:t>
            </a:r>
            <a:r>
              <a:rPr lang="en-US" i="1" dirty="0"/>
              <a:t>. </a:t>
            </a:r>
            <a:r>
              <a:rPr lang="en-US" i="1" dirty="0" err="1"/>
              <a:t>Physarum</a:t>
            </a:r>
            <a:r>
              <a:rPr lang="en-US" i="1" dirty="0"/>
              <a:t> </a:t>
            </a:r>
            <a:r>
              <a:rPr lang="en-US" i="1" dirty="0" err="1"/>
              <a:t>gyrosum</a:t>
            </a:r>
            <a:r>
              <a:rPr lang="en-US" i="1" dirty="0"/>
              <a:t> </a:t>
            </a:r>
            <a:r>
              <a:rPr lang="en-US" dirty="0"/>
              <a:t>which can be used against yeasts, gram (+) and (-) bacteria. </a:t>
            </a:r>
          </a:p>
          <a:p>
            <a:r>
              <a:rPr lang="en-US" dirty="0"/>
              <a:t> Slime molds wherever they grow utilize all kinds of spores of microbes as food and don’t allow any microbe to </a:t>
            </a:r>
            <a:r>
              <a:rPr lang="en-US" dirty="0" err="1"/>
              <a:t>colonise</a:t>
            </a:r>
            <a:r>
              <a:rPr lang="en-US" dirty="0"/>
              <a:t> that substratum are considered as a purest form of protoplasm found in nature. It is frequently employed in research to understand the chemical composition of protoplasm. </a:t>
            </a:r>
          </a:p>
          <a:p>
            <a:r>
              <a:rPr lang="en-US" dirty="0" smtClean="0"/>
              <a:t> </a:t>
            </a:r>
            <a:r>
              <a:rPr lang="en-US" dirty="0"/>
              <a:t>These are used as an ideal experimental tools in research laboratories to understand the various processes in living beings </a:t>
            </a:r>
            <a:r>
              <a:rPr lang="en-US" dirty="0" err="1"/>
              <a:t>i.e</a:t>
            </a:r>
            <a:r>
              <a:rPr lang="en-US" dirty="0"/>
              <a:t> .mitotic cycle, morphogenesis, physiology, the chemical changes which govern reproduction, the structure and movement of protoplasm etc. e.g. </a:t>
            </a:r>
            <a:r>
              <a:rPr lang="en-US" i="1" dirty="0" err="1"/>
              <a:t>Physarum</a:t>
            </a:r>
            <a:r>
              <a:rPr lang="en-US" i="1" dirty="0"/>
              <a:t> </a:t>
            </a:r>
            <a:r>
              <a:rPr lang="en-US" i="1" dirty="0" err="1"/>
              <a:t>polycephalum</a:t>
            </a:r>
            <a:r>
              <a:rPr lang="en-US" i="1" dirty="0"/>
              <a:t> </a:t>
            </a:r>
            <a:r>
              <a:rPr lang="en-US" dirty="0"/>
              <a:t>is used in cancer research and </a:t>
            </a:r>
            <a:r>
              <a:rPr lang="en-US" i="1" dirty="0" err="1"/>
              <a:t>Dictystelium</a:t>
            </a:r>
            <a:r>
              <a:rPr lang="en-US" i="1" dirty="0"/>
              <a:t> </a:t>
            </a:r>
            <a:r>
              <a:rPr lang="en-US" i="1" dirty="0" err="1"/>
              <a:t>discoideum</a:t>
            </a:r>
            <a:r>
              <a:rPr lang="en-US" i="1" dirty="0"/>
              <a:t> </a:t>
            </a:r>
            <a:r>
              <a:rPr lang="en-US" dirty="0"/>
              <a:t>(</a:t>
            </a:r>
            <a:r>
              <a:rPr lang="en-US" dirty="0" err="1"/>
              <a:t>Acrasiomycete</a:t>
            </a:r>
            <a:r>
              <a:rPr lang="en-US" dirty="0"/>
              <a:t>) in morphogenesis. </a:t>
            </a:r>
          </a:p>
          <a:p>
            <a:r>
              <a:rPr lang="en-US" dirty="0"/>
              <a:t> </a:t>
            </a:r>
            <a:r>
              <a:rPr lang="en-US" dirty="0" err="1"/>
              <a:t>Myxomycetes</a:t>
            </a:r>
            <a:r>
              <a:rPr lang="en-US" dirty="0"/>
              <a:t> are used in space </a:t>
            </a:r>
            <a:r>
              <a:rPr lang="en-US" dirty="0" err="1"/>
              <a:t>programms</a:t>
            </a:r>
            <a:r>
              <a:rPr lang="en-US" dirty="0"/>
              <a:t> to understand the </a:t>
            </a:r>
            <a:r>
              <a:rPr lang="en-US" dirty="0" err="1"/>
              <a:t>behaviour</a:t>
            </a:r>
            <a:r>
              <a:rPr lang="en-US" dirty="0"/>
              <a:t> of living protoplasm in microgravity environment e.g. the plasmodium of </a:t>
            </a:r>
            <a:r>
              <a:rPr lang="en-US" i="1" dirty="0" err="1"/>
              <a:t>Physarum</a:t>
            </a:r>
            <a:r>
              <a:rPr lang="en-US" i="1" dirty="0"/>
              <a:t> </a:t>
            </a:r>
            <a:r>
              <a:rPr lang="en-US" i="1" dirty="0" err="1"/>
              <a:t>polycephalum</a:t>
            </a:r>
            <a:r>
              <a:rPr lang="en-US" i="1" dirty="0"/>
              <a:t> </a:t>
            </a:r>
            <a:r>
              <a:rPr lang="en-US" dirty="0"/>
              <a:t>have been successfully maintained by the scientists under space </a:t>
            </a:r>
          </a:p>
        </p:txBody>
      </p:sp>
    </p:spTree>
    <p:extLst>
      <p:ext uri="{BB962C8B-B14F-4D97-AF65-F5344CB8AC3E}">
        <p14:creationId xmlns:p14="http://schemas.microsoft.com/office/powerpoint/2010/main" val="324344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39795"/>
            <a:ext cx="5791200" cy="3416320"/>
          </a:xfrm>
          <a:prstGeom prst="rect">
            <a:avLst/>
          </a:prstGeom>
        </p:spPr>
        <p:txBody>
          <a:bodyPr wrap="square">
            <a:spAutoFit/>
          </a:bodyPr>
          <a:lstStyle/>
          <a:p>
            <a:endParaRPr lang="en-US" dirty="0"/>
          </a:p>
          <a:p>
            <a:r>
              <a:rPr lang="en-US" b="1" dirty="0"/>
              <a:t>Types of Plasmodia </a:t>
            </a:r>
            <a:endParaRPr lang="en-US" dirty="0"/>
          </a:p>
          <a:p>
            <a:r>
              <a:rPr lang="en-US" dirty="0"/>
              <a:t>There are three general types of plasmodia seen in </a:t>
            </a:r>
            <a:r>
              <a:rPr lang="en-US" dirty="0" err="1"/>
              <a:t>myxomycetes</a:t>
            </a:r>
            <a:r>
              <a:rPr lang="en-US" dirty="0"/>
              <a:t> (</a:t>
            </a:r>
            <a:r>
              <a:rPr lang="en-US" dirty="0" err="1"/>
              <a:t>Alexopoulos</a:t>
            </a:r>
            <a:r>
              <a:rPr lang="en-US" dirty="0"/>
              <a:t> 1960): </a:t>
            </a:r>
            <a:endParaRPr lang="en-US" dirty="0" smtClean="0"/>
          </a:p>
          <a:p>
            <a:endParaRPr lang="en-US" dirty="0"/>
          </a:p>
          <a:p>
            <a:endParaRPr lang="en-US" dirty="0" smtClean="0"/>
          </a:p>
          <a:p>
            <a:endParaRPr lang="en-US" dirty="0"/>
          </a:p>
          <a:p>
            <a:pPr marL="342900" indent="-342900">
              <a:buAutoNum type="arabicPeriod"/>
            </a:pPr>
            <a:r>
              <a:rPr lang="en-US" b="1" dirty="0" err="1" smtClean="0"/>
              <a:t>Protoplasmodium</a:t>
            </a:r>
            <a:r>
              <a:rPr lang="en-US" b="1" dirty="0" smtClean="0"/>
              <a:t> </a:t>
            </a:r>
          </a:p>
          <a:p>
            <a:pPr marL="342900" indent="-342900">
              <a:buAutoNum type="arabicPeriod"/>
            </a:pPr>
            <a:endParaRPr lang="en-US" dirty="0"/>
          </a:p>
          <a:p>
            <a:endParaRPr lang="en-US" dirty="0"/>
          </a:p>
          <a:p>
            <a:r>
              <a:rPr lang="en-US" b="1" dirty="0"/>
              <a:t>Figure: </a:t>
            </a:r>
            <a:r>
              <a:rPr lang="en-US" dirty="0"/>
              <a:t>Diagrammatic representation of a typical </a:t>
            </a:r>
            <a:r>
              <a:rPr lang="en-US" dirty="0" err="1"/>
              <a:t>protoplasmodium</a:t>
            </a:r>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3656115"/>
            <a:ext cx="3248025" cy="276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010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1639</Words>
  <Application>Microsoft Office PowerPoint</Application>
  <PresentationFormat>On-screen Show (4:3)</PresentationFormat>
  <Paragraphs>91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2020-03-14T10:24:33Z</dcterms:created>
  <dcterms:modified xsi:type="dcterms:W3CDTF">2020-03-17T03:44:40Z</dcterms:modified>
</cp:coreProperties>
</file>