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379" r:id="rId2"/>
    <p:sldId id="420" r:id="rId3"/>
    <p:sldId id="502" r:id="rId4"/>
    <p:sldId id="499" r:id="rId5"/>
    <p:sldId id="500" r:id="rId6"/>
    <p:sldId id="501" r:id="rId7"/>
    <p:sldId id="506" r:id="rId8"/>
    <p:sldId id="497" r:id="rId9"/>
    <p:sldId id="507" r:id="rId10"/>
    <p:sldId id="508" r:id="rId11"/>
    <p:sldId id="505" r:id="rId12"/>
    <p:sldId id="509" r:id="rId13"/>
    <p:sldId id="510" r:id="rId14"/>
    <p:sldId id="512" r:id="rId15"/>
    <p:sldId id="511" r:id="rId16"/>
    <p:sldId id="480" r:id="rId17"/>
    <p:sldId id="482" r:id="rId18"/>
    <p:sldId id="517" r:id="rId19"/>
    <p:sldId id="441" r:id="rId20"/>
    <p:sldId id="523" r:id="rId21"/>
    <p:sldId id="522" r:id="rId22"/>
    <p:sldId id="525" r:id="rId23"/>
    <p:sldId id="463" r:id="rId24"/>
    <p:sldId id="464" r:id="rId25"/>
    <p:sldId id="475" r:id="rId26"/>
    <p:sldId id="488" r:id="rId27"/>
    <p:sldId id="485" r:id="rId28"/>
    <p:sldId id="486" r:id="rId29"/>
    <p:sldId id="487" r:id="rId30"/>
    <p:sldId id="476" r:id="rId31"/>
    <p:sldId id="521" r:id="rId32"/>
    <p:sldId id="489" r:id="rId33"/>
    <p:sldId id="492" r:id="rId34"/>
    <p:sldId id="490" r:id="rId35"/>
    <p:sldId id="491" r:id="rId36"/>
    <p:sldId id="493" r:id="rId37"/>
    <p:sldId id="518" r:id="rId38"/>
    <p:sldId id="519" r:id="rId39"/>
    <p:sldId id="520" r:id="rId40"/>
    <p:sldId id="546" r:id="rId41"/>
    <p:sldId id="545" r:id="rId42"/>
    <p:sldId id="542" r:id="rId43"/>
    <p:sldId id="530" r:id="rId44"/>
    <p:sldId id="540" r:id="rId45"/>
    <p:sldId id="541" r:id="rId46"/>
    <p:sldId id="531" r:id="rId47"/>
    <p:sldId id="532" r:id="rId48"/>
    <p:sldId id="533" r:id="rId49"/>
    <p:sldId id="535" r:id="rId50"/>
    <p:sldId id="561" r:id="rId51"/>
    <p:sldId id="554" r:id="rId52"/>
    <p:sldId id="558" r:id="rId53"/>
    <p:sldId id="560" r:id="rId54"/>
    <p:sldId id="555" r:id="rId55"/>
    <p:sldId id="549" r:id="rId56"/>
  </p:sldIdLst>
  <p:sldSz cx="9144000" cy="6858000" type="screen4x3"/>
  <p:notesSz cx="69342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  <a:srgbClr val="A3FFED"/>
    <a:srgbClr val="FFFFCC"/>
    <a:srgbClr val="003399"/>
    <a:srgbClr val="00FFCC"/>
    <a:srgbClr val="CC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35" autoAdjust="0"/>
    <p:restoredTop sz="90929"/>
  </p:normalViewPr>
  <p:slideViewPr>
    <p:cSldViewPr>
      <p:cViewPr>
        <p:scale>
          <a:sx n="50" d="100"/>
          <a:sy n="50" d="100"/>
        </p:scale>
        <p:origin x="-1980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3" d="100"/>
        <a:sy n="43" d="100"/>
      </p:scale>
      <p:origin x="0" y="-153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8CA3E7-C500-465C-A7AB-0F82E11F1C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9455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8BCE22-01D5-403C-A0B7-9171E77D59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9126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2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11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13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14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15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055083-F7DE-4328-9591-316C2942569A}" type="slidenum">
              <a:rPr lang="en-US"/>
              <a:pPr/>
              <a:t>16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31406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A48D2A-EDE3-4767-ABE8-CDDAC7F72C46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6504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18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4C9199-9A3B-4A9A-9B88-3068E05C346D}" type="slidenum">
              <a:rPr lang="en-US"/>
              <a:pPr/>
              <a:t>19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44207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4C9199-9A3B-4A9A-9B88-3068E05C346D}" type="slidenum">
              <a:rPr lang="en-US"/>
              <a:pPr/>
              <a:t>20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44207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4C9199-9A3B-4A9A-9B88-3068E05C346D}" type="slidenum">
              <a:rPr lang="en-US"/>
              <a:pPr/>
              <a:t>21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4420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3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22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164F78-932B-43B8-9D65-EBF711080245}" type="slidenum">
              <a:rPr lang="en-US"/>
              <a:pPr/>
              <a:t>23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55172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6F8EAD-0E4F-4148-8CFF-A92B4E7F6201}" type="slidenum">
              <a:rPr lang="en-US"/>
              <a:pPr/>
              <a:t>24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27001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E02B8-F959-4484-BA5C-7109B0391999}" type="slidenum">
              <a:rPr lang="en-US"/>
              <a:pPr/>
              <a:t>25</a:t>
            </a:fld>
            <a:endParaRPr lang="en-US"/>
          </a:p>
        </p:txBody>
      </p:sp>
      <p:sp>
        <p:nvSpPr>
          <p:cNvPr id="36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9393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E02B8-F959-4484-BA5C-7109B0391999}" type="slidenum">
              <a:rPr lang="en-US"/>
              <a:pPr/>
              <a:t>26</a:t>
            </a:fld>
            <a:endParaRPr lang="en-US"/>
          </a:p>
        </p:txBody>
      </p:sp>
      <p:sp>
        <p:nvSpPr>
          <p:cNvPr id="36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9393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E02B8-F959-4484-BA5C-7109B0391999}" type="slidenum">
              <a:rPr lang="en-US"/>
              <a:pPr/>
              <a:t>27</a:t>
            </a:fld>
            <a:endParaRPr lang="en-US"/>
          </a:p>
        </p:txBody>
      </p:sp>
      <p:sp>
        <p:nvSpPr>
          <p:cNvPr id="36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9393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E02B8-F959-4484-BA5C-7109B0391999}" type="slidenum">
              <a:rPr lang="en-US"/>
              <a:pPr/>
              <a:t>28</a:t>
            </a:fld>
            <a:endParaRPr lang="en-US"/>
          </a:p>
        </p:txBody>
      </p:sp>
      <p:sp>
        <p:nvSpPr>
          <p:cNvPr id="36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93934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E02B8-F959-4484-BA5C-7109B0391999}" type="slidenum">
              <a:rPr lang="en-US"/>
              <a:pPr/>
              <a:t>29</a:t>
            </a:fld>
            <a:endParaRPr lang="en-US"/>
          </a:p>
        </p:txBody>
      </p:sp>
      <p:sp>
        <p:nvSpPr>
          <p:cNvPr id="36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9393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0027F-7D41-47EE-B8D1-9110495BFFD4}" type="slidenum">
              <a:rPr lang="en-US"/>
              <a:pPr/>
              <a:t>30</a:t>
            </a:fld>
            <a:endParaRPr 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59952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0027F-7D41-47EE-B8D1-9110495BFFD4}" type="slidenum">
              <a:rPr lang="en-US"/>
              <a:pPr/>
              <a:t>31</a:t>
            </a:fld>
            <a:endParaRPr 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5995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4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0027F-7D41-47EE-B8D1-9110495BFFD4}" type="slidenum">
              <a:rPr lang="en-US"/>
              <a:pPr/>
              <a:t>32</a:t>
            </a:fld>
            <a:endParaRPr 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59952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0027F-7D41-47EE-B8D1-9110495BFFD4}" type="slidenum">
              <a:rPr lang="en-US"/>
              <a:pPr/>
              <a:t>33</a:t>
            </a:fld>
            <a:endParaRPr 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599528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0027F-7D41-47EE-B8D1-9110495BFFD4}" type="slidenum">
              <a:rPr lang="en-US"/>
              <a:pPr/>
              <a:t>34</a:t>
            </a:fld>
            <a:endParaRPr 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599528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0027F-7D41-47EE-B8D1-9110495BFFD4}" type="slidenum">
              <a:rPr lang="en-US"/>
              <a:pPr/>
              <a:t>35</a:t>
            </a:fld>
            <a:endParaRPr 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599528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0027F-7D41-47EE-B8D1-9110495BFFD4}" type="slidenum">
              <a:rPr lang="en-US"/>
              <a:pPr/>
              <a:t>36</a:t>
            </a:fld>
            <a:endParaRPr 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59952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0027F-7D41-47EE-B8D1-9110495BFFD4}" type="slidenum">
              <a:rPr lang="en-US"/>
              <a:pPr/>
              <a:t>37</a:t>
            </a:fld>
            <a:endParaRPr 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599528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0027F-7D41-47EE-B8D1-9110495BFFD4}" type="slidenum">
              <a:rPr lang="en-US"/>
              <a:pPr/>
              <a:t>38</a:t>
            </a:fld>
            <a:endParaRPr 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599528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0027F-7D41-47EE-B8D1-9110495BFFD4}" type="slidenum">
              <a:rPr lang="en-US"/>
              <a:pPr/>
              <a:t>39</a:t>
            </a:fld>
            <a:endParaRPr 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599528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40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41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5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6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7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8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9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3566C-5C11-44CA-B04B-905A23C96C65}" type="slidenum">
              <a:rPr lang="en-US"/>
              <a:pPr/>
              <a:t>10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333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VIPS: Oct - Dec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B45F4-0BCD-43D4-84E6-2B2FC39CAB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VIPS: Oct - Dec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391D8-5B1D-48D8-ACBF-7DD639920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VIPS: Oct - Dec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9F871-06D4-43F0-BB0D-3B11883350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VIPS: Oct - Dec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40B5064-F447-4E88-B168-FC9ACF91F0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VIPS: Oct - Dec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AB8A0-256C-4B96-988E-43E51EA708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VIPS: Oct - Dec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31FF0-7BAC-4AC2-AF15-F59F66A0E7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VIPS: Oct - Dec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1A671-78A3-48E1-8AFE-F8F38F082B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VIPS: Oct - Dec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4DBC7-A6DB-4036-B47F-D5828771B5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VIPS: Oct - Dec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1064D-7858-404E-AEB2-C2F33282E4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VIPS: Oct - Dec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D6FB0-553B-4FD4-A38D-C79439414E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VIPS: Oct - Dec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10F4E-E8F3-4F29-81B6-76B5254696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VIPS: Oct - Dec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21E25-E8C2-487C-80CF-AE1A9FF672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VIPS: Oct - Dec 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5F99C8C-429F-4307-A28F-BF344B1350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F4C449-DEFD-450F-A417-EA7FE2605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0045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IN" sz="6000" b="1" dirty="0">
                <a:solidFill>
                  <a:schemeClr val="accent6">
                    <a:lumMod val="75000"/>
                  </a:schemeClr>
                </a:solidFill>
                <a:latin typeface="Ink Free" panose="03080402000500000000" pitchFamily="66" charset="0"/>
              </a:rPr>
              <a:t>Database Management Systems and SQL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F1D8691-2B2D-4506-93DB-F5253855E2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09600"/>
          </a:xfrm>
        </p:spPr>
        <p:txBody>
          <a:bodyPr/>
          <a:lstStyle/>
          <a:p>
            <a:r>
              <a:rPr lang="en-IN" sz="7200" b="1" dirty="0">
                <a:solidFill>
                  <a:srgbClr val="FF0000"/>
                </a:solidFill>
                <a:latin typeface="Ink Free" panose="03080402000500000000" pitchFamily="66" charset="0"/>
                <a:cs typeface="Arial" panose="020B0604020202020204" pitchFamily="34" charset="0"/>
              </a:rPr>
              <a:t>Session </a:t>
            </a:r>
            <a:r>
              <a:rPr lang="en-IN" sz="7200" b="1" dirty="0" smtClean="0">
                <a:solidFill>
                  <a:srgbClr val="FF0000"/>
                </a:solidFill>
                <a:latin typeface="Ink Free" panose="03080402000500000000" pitchFamily="66" charset="0"/>
                <a:cs typeface="Arial" panose="020B0604020202020204" pitchFamily="34" charset="0"/>
              </a:rPr>
              <a:t>2</a:t>
            </a:r>
            <a:endParaRPr lang="en-IN" sz="7200" b="1" dirty="0">
              <a:solidFill>
                <a:srgbClr val="FF0000"/>
              </a:solidFill>
              <a:latin typeface="Ink Free" panose="03080402000500000000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44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dirty="0"/>
              <a:t>Keys and Foreign Keys</a:t>
            </a:r>
          </a:p>
        </p:txBody>
      </p:sp>
      <p:graphicFrame>
        <p:nvGraphicFramePr>
          <p:cNvPr id="237571" name="Group 3"/>
          <p:cNvGraphicFramePr>
            <a:graphicFrameLocks noGrp="1"/>
          </p:cNvGraphicFramePr>
          <p:nvPr/>
        </p:nvGraphicFramePr>
        <p:xfrm>
          <a:off x="304800" y="4724400"/>
          <a:ext cx="6324600" cy="1828800"/>
        </p:xfrm>
        <a:graphic>
          <a:graphicData uri="http://schemas.openxmlformats.org/drawingml/2006/table">
            <a:tbl>
              <a:tblPr/>
              <a:tblGrid>
                <a:gridCol w="1638300"/>
                <a:gridCol w="1257300"/>
                <a:gridCol w="1676400"/>
                <a:gridCol w="175260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7603" name="Text Box 35"/>
          <p:cNvSpPr txBox="1">
            <a:spLocks noChangeArrowheads="1"/>
          </p:cNvSpPr>
          <p:nvPr/>
        </p:nvSpPr>
        <p:spPr bwMode="auto">
          <a:xfrm>
            <a:off x="3842091" y="4194175"/>
            <a:ext cx="14157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37604" name="Text Box 36"/>
          <p:cNvSpPr txBox="1">
            <a:spLocks noChangeArrowheads="1"/>
          </p:cNvSpPr>
          <p:nvPr/>
        </p:nvSpPr>
        <p:spPr bwMode="auto">
          <a:xfrm>
            <a:off x="3362729" y="762000"/>
            <a:ext cx="21996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COMPDTLS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237627" name="AutoShape 59"/>
          <p:cNvSpPr>
            <a:spLocks noChangeArrowheads="1"/>
          </p:cNvSpPr>
          <p:nvPr/>
        </p:nvSpPr>
        <p:spPr bwMode="auto">
          <a:xfrm rot="3343697">
            <a:off x="228600" y="775978"/>
            <a:ext cx="914400" cy="619125"/>
          </a:xfrm>
          <a:prstGeom prst="wedgeEllipseCallout">
            <a:avLst>
              <a:gd name="adj1" fmla="val 115972"/>
              <a:gd name="adj2" fmla="val -105384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Key</a:t>
            </a:r>
          </a:p>
        </p:txBody>
      </p:sp>
      <p:sp>
        <p:nvSpPr>
          <p:cNvPr id="237628" name="AutoShape 60"/>
          <p:cNvSpPr>
            <a:spLocks noChangeArrowheads="1"/>
          </p:cNvSpPr>
          <p:nvPr/>
        </p:nvSpPr>
        <p:spPr bwMode="auto">
          <a:xfrm>
            <a:off x="7462838" y="4618038"/>
            <a:ext cx="1535112" cy="1136650"/>
          </a:xfrm>
          <a:prstGeom prst="wedgeEllipseCallout">
            <a:avLst>
              <a:gd name="adj1" fmla="val -116597"/>
              <a:gd name="adj2" fmla="val -24023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Foreign</a:t>
            </a:r>
            <a:br>
              <a:rPr lang="en-US"/>
            </a:br>
            <a:r>
              <a:rPr lang="en-US"/>
              <a:t>key</a:t>
            </a:r>
          </a:p>
        </p:txBody>
      </p:sp>
      <p:sp>
        <p:nvSpPr>
          <p:cNvPr id="11" name="AutoShape 59"/>
          <p:cNvSpPr>
            <a:spLocks noChangeArrowheads="1"/>
          </p:cNvSpPr>
          <p:nvPr/>
        </p:nvSpPr>
        <p:spPr bwMode="auto">
          <a:xfrm rot="3343697">
            <a:off x="56073" y="3938897"/>
            <a:ext cx="914400" cy="619125"/>
          </a:xfrm>
          <a:prstGeom prst="wedgeEllipseCallout">
            <a:avLst>
              <a:gd name="adj1" fmla="val 115972"/>
              <a:gd name="adj2" fmla="val -105384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Key</a:t>
            </a:r>
          </a:p>
        </p:txBody>
      </p:sp>
      <p:graphicFrame>
        <p:nvGraphicFramePr>
          <p:cNvPr id="1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6477137"/>
              </p:ext>
            </p:extLst>
          </p:nvPr>
        </p:nvGraphicFramePr>
        <p:xfrm>
          <a:off x="609599" y="1447799"/>
          <a:ext cx="8229602" cy="2514600"/>
        </p:xfrm>
        <a:graphic>
          <a:graphicData uri="http://schemas.openxmlformats.org/drawingml/2006/table">
            <a:tbl>
              <a:tblPr/>
              <a:tblGrid>
                <a:gridCol w="22317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590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464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922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CompName</a:t>
                      </a:r>
                      <a:endParaRPr kumimoji="0" lang="en-US" sz="2000" b="1" i="0" u="sng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RegDate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 Price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2019/10/21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2019/10/3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Hitachi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2019/10/10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sz="4000" dirty="0" smtClean="0"/>
              <a:t>Company</a:t>
            </a:r>
            <a:endParaRPr lang="en-US" sz="4000" dirty="0"/>
          </a:p>
        </p:txBody>
      </p:sp>
      <p:graphicFrame>
        <p:nvGraphicFramePr>
          <p:cNvPr id="237571" name="Group 3"/>
          <p:cNvGraphicFramePr>
            <a:graphicFrameLocks noGrp="1"/>
          </p:cNvGraphicFramePr>
          <p:nvPr/>
        </p:nvGraphicFramePr>
        <p:xfrm>
          <a:off x="304800" y="4724400"/>
          <a:ext cx="6324600" cy="1828800"/>
        </p:xfrm>
        <a:graphic>
          <a:graphicData uri="http://schemas.openxmlformats.org/drawingml/2006/table">
            <a:tbl>
              <a:tblPr/>
              <a:tblGrid>
                <a:gridCol w="1638300"/>
                <a:gridCol w="1257300"/>
                <a:gridCol w="1676400"/>
                <a:gridCol w="175260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7603" name="Text Box 35"/>
          <p:cNvSpPr txBox="1">
            <a:spLocks noChangeArrowheads="1"/>
          </p:cNvSpPr>
          <p:nvPr/>
        </p:nvSpPr>
        <p:spPr bwMode="auto">
          <a:xfrm>
            <a:off x="3842091" y="4194175"/>
            <a:ext cx="14157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37604" name="Text Box 36"/>
          <p:cNvSpPr txBox="1">
            <a:spLocks noChangeArrowheads="1"/>
          </p:cNvSpPr>
          <p:nvPr/>
        </p:nvSpPr>
        <p:spPr bwMode="auto">
          <a:xfrm>
            <a:off x="457200" y="838200"/>
            <a:ext cx="13628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Orders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237628" name="AutoShape 60"/>
          <p:cNvSpPr>
            <a:spLocks noChangeArrowheads="1"/>
          </p:cNvSpPr>
          <p:nvPr/>
        </p:nvSpPr>
        <p:spPr bwMode="auto">
          <a:xfrm rot="1918758" flipH="1">
            <a:off x="1632308" y="320259"/>
            <a:ext cx="1535112" cy="1136650"/>
          </a:xfrm>
          <a:prstGeom prst="wedgeEllipseCallout">
            <a:avLst>
              <a:gd name="adj1" fmla="val -116597"/>
              <a:gd name="adj2" fmla="val -24023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Foreign</a:t>
            </a:r>
            <a:br>
              <a:rPr lang="en-US"/>
            </a:br>
            <a:r>
              <a:rPr lang="en-US"/>
              <a:t>key</a:t>
            </a:r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6477137"/>
              </p:ext>
            </p:extLst>
          </p:nvPr>
        </p:nvGraphicFramePr>
        <p:xfrm>
          <a:off x="228600" y="1447801"/>
          <a:ext cx="4191001" cy="2438400"/>
        </p:xfrm>
        <a:graphic>
          <a:graphicData uri="http://schemas.openxmlformats.org/drawingml/2006/table">
            <a:tbl>
              <a:tblPr/>
              <a:tblGrid>
                <a:gridCol w="10116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44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65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3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00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Order_id</a:t>
                      </a:r>
                      <a:endParaRPr kumimoji="0" lang="en-US" sz="1400" b="1" i="0" u="sng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ODate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Qty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Prname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00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2019/11/12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8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00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2019/1211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6477137"/>
              </p:ext>
            </p:extLst>
          </p:nvPr>
        </p:nvGraphicFramePr>
        <p:xfrm>
          <a:off x="4648200" y="1447799"/>
          <a:ext cx="4495799" cy="25146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95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40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CompName</a:t>
                      </a:r>
                      <a:endParaRPr kumimoji="0" lang="en-US" sz="1400" b="1" i="0" u="sng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RegDate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 Price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2019/10/21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2019/10/3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Hitachi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2019/10/10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1" name="Text Box 36"/>
          <p:cNvSpPr txBox="1">
            <a:spLocks noChangeArrowheads="1"/>
          </p:cNvSpPr>
          <p:nvPr/>
        </p:nvSpPr>
        <p:spPr bwMode="auto">
          <a:xfrm>
            <a:off x="6180926" y="838200"/>
            <a:ext cx="21996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COMPDTLS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3" name="AutoShape 60"/>
          <p:cNvSpPr>
            <a:spLocks noChangeArrowheads="1"/>
          </p:cNvSpPr>
          <p:nvPr/>
        </p:nvSpPr>
        <p:spPr bwMode="auto">
          <a:xfrm>
            <a:off x="7462838" y="4618038"/>
            <a:ext cx="1535112" cy="1136650"/>
          </a:xfrm>
          <a:prstGeom prst="wedgeEllipseCallout">
            <a:avLst>
              <a:gd name="adj1" fmla="val -116597"/>
              <a:gd name="adj2" fmla="val -24023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Foreign</a:t>
            </a:r>
            <a:br>
              <a:rPr lang="en-US"/>
            </a:br>
            <a:r>
              <a:rPr lang="en-US"/>
              <a:t>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064D-7858-404E-AEB2-C2F33282E40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295400"/>
            <a:ext cx="7772400" cy="1143000"/>
          </a:xfrm>
        </p:spPr>
        <p:txBody>
          <a:bodyPr/>
          <a:lstStyle/>
          <a:p>
            <a:r>
              <a:rPr lang="en-US" sz="5400" dirty="0" smtClean="0"/>
              <a:t>Foreign Keys : Value of FK either equals to the value of PK to which it is referred or NULL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-685800" y="-228600"/>
            <a:ext cx="7772400" cy="1143000"/>
          </a:xfrm>
        </p:spPr>
        <p:txBody>
          <a:bodyPr/>
          <a:lstStyle/>
          <a:p>
            <a:r>
              <a:rPr lang="en-US" dirty="0" smtClean="0"/>
              <a:t>Create table Orders</a:t>
            </a:r>
            <a:endParaRPr lang="en-US" dirty="0"/>
          </a:p>
        </p:txBody>
      </p:sp>
      <p:sp>
        <p:nvSpPr>
          <p:cNvPr id="237604" name="Text Box 36"/>
          <p:cNvSpPr txBox="1">
            <a:spLocks noChangeArrowheads="1"/>
          </p:cNvSpPr>
          <p:nvPr/>
        </p:nvSpPr>
        <p:spPr bwMode="auto">
          <a:xfrm>
            <a:off x="3362729" y="762000"/>
            <a:ext cx="13628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Orders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237627" name="AutoShape 59"/>
          <p:cNvSpPr>
            <a:spLocks noChangeArrowheads="1"/>
          </p:cNvSpPr>
          <p:nvPr/>
        </p:nvSpPr>
        <p:spPr bwMode="auto">
          <a:xfrm rot="3343697">
            <a:off x="228600" y="775978"/>
            <a:ext cx="914400" cy="619125"/>
          </a:xfrm>
          <a:prstGeom prst="wedgeEllipseCallout">
            <a:avLst>
              <a:gd name="adj1" fmla="val 115972"/>
              <a:gd name="adj2" fmla="val -105384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Key</a:t>
            </a:r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6477137"/>
              </p:ext>
            </p:extLst>
          </p:nvPr>
        </p:nvGraphicFramePr>
        <p:xfrm>
          <a:off x="304801" y="1447801"/>
          <a:ext cx="8534400" cy="2743200"/>
        </p:xfrm>
        <a:graphic>
          <a:graphicData uri="http://schemas.openxmlformats.org/drawingml/2006/table">
            <a:tbl>
              <a:tblPr/>
              <a:tblGrid>
                <a:gridCol w="2563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04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59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50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6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Order_id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ODate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Qty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Prname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6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2019/11/12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4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2019/12/13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6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2019/1211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" name="AutoShape 59"/>
          <p:cNvSpPr>
            <a:spLocks noChangeArrowheads="1"/>
          </p:cNvSpPr>
          <p:nvPr/>
        </p:nvSpPr>
        <p:spPr bwMode="auto">
          <a:xfrm rot="3343697">
            <a:off x="5694744" y="408071"/>
            <a:ext cx="1605389" cy="1168539"/>
          </a:xfrm>
          <a:prstGeom prst="wedgeEllipseCallout">
            <a:avLst>
              <a:gd name="adj1" fmla="val 115972"/>
              <a:gd name="adj2" fmla="val -105384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 smtClean="0"/>
              <a:t>Foreign</a:t>
            </a:r>
          </a:p>
          <a:p>
            <a:pPr algn="ctr"/>
            <a:r>
              <a:rPr lang="en-US" dirty="0" smtClean="0"/>
              <a:t>Key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4303455"/>
            <a:ext cx="9067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3200" dirty="0" smtClean="0"/>
              <a:t>create table orders(</a:t>
            </a:r>
            <a:r>
              <a:rPr lang="en-US" sz="3200" dirty="0" err="1" smtClean="0"/>
              <a:t>order_id</a:t>
            </a:r>
            <a:r>
              <a:rPr lang="en-US" sz="3200" dirty="0" smtClean="0"/>
              <a:t> </a:t>
            </a:r>
            <a:r>
              <a:rPr lang="en-US" sz="3200" dirty="0" err="1" smtClean="0"/>
              <a:t>varchar</a:t>
            </a:r>
            <a:r>
              <a:rPr lang="en-US" sz="3200" dirty="0" smtClean="0"/>
              <a:t>(5) primary key, </a:t>
            </a:r>
            <a:r>
              <a:rPr lang="en-US" sz="3200" dirty="0" err="1" smtClean="0"/>
              <a:t>odate</a:t>
            </a:r>
            <a:r>
              <a:rPr lang="en-US" sz="3200" dirty="0" smtClean="0"/>
              <a:t> date NOT NULL, qty </a:t>
            </a:r>
            <a:r>
              <a:rPr lang="en-US" sz="3200" dirty="0" err="1" smtClean="0"/>
              <a:t>int</a:t>
            </a:r>
            <a:r>
              <a:rPr lang="en-US" sz="3200" dirty="0" smtClean="0"/>
              <a:t> , </a:t>
            </a:r>
            <a:r>
              <a:rPr lang="en-US" sz="3200" dirty="0" err="1" smtClean="0"/>
              <a:t>prname</a:t>
            </a:r>
            <a:r>
              <a:rPr lang="en-US" sz="3200" dirty="0" smtClean="0"/>
              <a:t> </a:t>
            </a:r>
            <a:r>
              <a:rPr lang="en-US" sz="3200" dirty="0" err="1" smtClean="0"/>
              <a:t>varchar</a:t>
            </a:r>
            <a:r>
              <a:rPr lang="en-US" sz="3200" dirty="0" smtClean="0"/>
              <a:t>(20) references product(</a:t>
            </a:r>
            <a:r>
              <a:rPr lang="en-US" sz="3200" dirty="0" err="1" smtClean="0"/>
              <a:t>pname</a:t>
            </a:r>
            <a:r>
              <a:rPr lang="en-US" sz="3200" dirty="0" smtClean="0"/>
              <a:t>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-685800" y="-228600"/>
            <a:ext cx="7772400" cy="1143000"/>
          </a:xfrm>
        </p:spPr>
        <p:txBody>
          <a:bodyPr/>
          <a:lstStyle/>
          <a:p>
            <a:r>
              <a:rPr lang="en-US" dirty="0" smtClean="0"/>
              <a:t>Insert into  Orders</a:t>
            </a:r>
            <a:endParaRPr lang="en-US" dirty="0"/>
          </a:p>
        </p:txBody>
      </p:sp>
      <p:sp>
        <p:nvSpPr>
          <p:cNvPr id="237604" name="Text Box 36"/>
          <p:cNvSpPr txBox="1">
            <a:spLocks noChangeArrowheads="1"/>
          </p:cNvSpPr>
          <p:nvPr/>
        </p:nvSpPr>
        <p:spPr bwMode="auto">
          <a:xfrm>
            <a:off x="3362729" y="762000"/>
            <a:ext cx="13628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Orders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6477137"/>
              </p:ext>
            </p:extLst>
          </p:nvPr>
        </p:nvGraphicFramePr>
        <p:xfrm>
          <a:off x="304801" y="1447801"/>
          <a:ext cx="8534400" cy="4115740"/>
        </p:xfrm>
        <a:graphic>
          <a:graphicData uri="http://schemas.openxmlformats.org/drawingml/2006/table">
            <a:tbl>
              <a:tblPr/>
              <a:tblGrid>
                <a:gridCol w="2563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04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59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50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6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Order_id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ODate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Qty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Prname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6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2019/11/12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4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2019/12/13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6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2019/12/11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6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2019/12/12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6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2019/12/13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3"/>
          <p:cNvGraphicFramePr>
            <a:graphicFrameLocks noGrp="1"/>
          </p:cNvGraphicFramePr>
          <p:nvPr/>
        </p:nvGraphicFramePr>
        <p:xfrm>
          <a:off x="0" y="1371600"/>
          <a:ext cx="3809999" cy="1371600"/>
        </p:xfrm>
        <a:graphic>
          <a:graphicData uri="http://schemas.openxmlformats.org/drawingml/2006/table">
            <a:tbl>
              <a:tblPr/>
              <a:tblGrid>
                <a:gridCol w="986928"/>
                <a:gridCol w="757409"/>
                <a:gridCol w="1009879"/>
                <a:gridCol w="1055783"/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228600" y="762000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11" name="Text Box 36"/>
          <p:cNvSpPr txBox="1">
            <a:spLocks noChangeArrowheads="1"/>
          </p:cNvSpPr>
          <p:nvPr/>
        </p:nvSpPr>
        <p:spPr bwMode="auto">
          <a:xfrm>
            <a:off x="6172200" y="381000"/>
            <a:ext cx="19048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Orders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 dirty="0"/>
              <a:t>Joins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411480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Show the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pname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price, 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orderid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qty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 smtClean="0">
                <a:latin typeface="+mj-lt"/>
                <a:ea typeface="+mj-ea"/>
                <a:cs typeface="+mj-cs"/>
              </a:rPr>
              <a:t>Select </a:t>
            </a:r>
            <a:r>
              <a:rPr lang="en-US" sz="4400" kern="0" dirty="0" err="1" smtClean="0">
                <a:latin typeface="+mj-lt"/>
                <a:ea typeface="+mj-ea"/>
                <a:cs typeface="+mj-cs"/>
              </a:rPr>
              <a:t>pname</a:t>
            </a:r>
            <a:r>
              <a:rPr lang="en-US" sz="4400" kern="0" dirty="0" smtClean="0">
                <a:latin typeface="+mj-lt"/>
                <a:ea typeface="+mj-ea"/>
                <a:cs typeface="+mj-cs"/>
              </a:rPr>
              <a:t>, price, </a:t>
            </a:r>
            <a:r>
              <a:rPr lang="en-US" sz="4400" kern="0" dirty="0" err="1" smtClean="0">
                <a:latin typeface="+mj-lt"/>
                <a:ea typeface="+mj-ea"/>
                <a:cs typeface="+mj-cs"/>
              </a:rPr>
              <a:t>order_id</a:t>
            </a:r>
            <a:r>
              <a:rPr lang="en-US" sz="4400" kern="0" dirty="0" smtClean="0">
                <a:latin typeface="+mj-lt"/>
                <a:ea typeface="+mj-ea"/>
                <a:cs typeface="+mj-cs"/>
              </a:rPr>
              <a:t> from product, orders where </a:t>
            </a:r>
            <a:r>
              <a:rPr lang="en-US" sz="4400" kern="0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pname</a:t>
            </a:r>
            <a:r>
              <a:rPr lang="en-US" sz="4400" kern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=</a:t>
            </a:r>
            <a:r>
              <a:rPr lang="en-US" sz="4400" kern="0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prname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 flipH="1">
            <a:off x="0" y="5819299"/>
            <a:ext cx="2286000" cy="1038701"/>
          </a:xfrm>
          <a:prstGeom prst="wedgeEllipseCallout">
            <a:avLst>
              <a:gd name="adj1" fmla="val -93461"/>
              <a:gd name="adj2" fmla="val -61079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Join</a:t>
            </a:r>
            <a:br>
              <a:rPr lang="en-US" sz="1400" dirty="0"/>
            </a:br>
            <a:r>
              <a:rPr lang="en-US" sz="1400" dirty="0"/>
              <a:t>between Product</a:t>
            </a:r>
            <a:br>
              <a:rPr lang="en-US" sz="1400" dirty="0"/>
            </a:br>
            <a:r>
              <a:rPr lang="en-US" sz="1400" dirty="0"/>
              <a:t>and </a:t>
            </a:r>
            <a:r>
              <a:rPr lang="en-US" sz="1400" dirty="0" smtClean="0"/>
              <a:t>Order</a:t>
            </a:r>
            <a:endParaRPr lang="en-US" sz="1400" dirty="0"/>
          </a:p>
        </p:txBody>
      </p:sp>
      <p:graphicFrame>
        <p:nvGraphicFramePr>
          <p:cNvPr id="13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6477137"/>
              </p:ext>
            </p:extLst>
          </p:nvPr>
        </p:nvGraphicFramePr>
        <p:xfrm>
          <a:off x="4191001" y="1066801"/>
          <a:ext cx="4648200" cy="2286000"/>
        </p:xfrm>
        <a:graphic>
          <a:graphicData uri="http://schemas.openxmlformats.org/drawingml/2006/table">
            <a:tbl>
              <a:tblPr/>
              <a:tblGrid>
                <a:gridCol w="13959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40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06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375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1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Order_id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ODate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Prname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2019/11/12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0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1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/>
              <a:t>Joins</a:t>
            </a:r>
          </a:p>
        </p:txBody>
      </p:sp>
      <p:sp>
        <p:nvSpPr>
          <p:cNvPr id="239619" name="Rectangle 3"/>
          <p:cNvSpPr>
            <a:spLocks noChangeArrowheads="1"/>
          </p:cNvSpPr>
          <p:nvPr/>
        </p:nvSpPr>
        <p:spPr bwMode="auto">
          <a:xfrm>
            <a:off x="3429000" y="2571750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39620" name="Rectangle 4"/>
          <p:cNvSpPr>
            <a:spLocks noChangeArrowheads="1"/>
          </p:cNvSpPr>
          <p:nvPr/>
        </p:nvSpPr>
        <p:spPr bwMode="auto">
          <a:xfrm>
            <a:off x="228600" y="914400"/>
            <a:ext cx="8915400" cy="567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dirty="0" smtClean="0">
                <a:solidFill>
                  <a:schemeClr val="accent2"/>
                </a:solidFill>
              </a:rPr>
              <a:t>Product (</a:t>
            </a:r>
            <a:r>
              <a:rPr lang="en-US" u="sng" dirty="0" err="1" smtClean="0">
                <a:solidFill>
                  <a:schemeClr val="accent2"/>
                </a:solidFill>
              </a:rPr>
              <a:t>pname</a:t>
            </a:r>
            <a:r>
              <a:rPr lang="en-US" dirty="0" smtClean="0">
                <a:solidFill>
                  <a:schemeClr val="accent2"/>
                </a:solidFill>
              </a:rPr>
              <a:t>,  price, category, manufacturer)</a:t>
            </a:r>
          </a:p>
          <a:p>
            <a:pPr lvl="0" eaLnBrk="0" hangingPunct="0"/>
            <a:r>
              <a:rPr lang="en-US" dirty="0" smtClean="0">
                <a:solidFill>
                  <a:schemeClr val="accent2"/>
                </a:solidFill>
              </a:rPr>
              <a:t>orders(</a:t>
            </a:r>
            <a:r>
              <a:rPr lang="en-US" dirty="0" err="1" smtClean="0">
                <a:solidFill>
                  <a:schemeClr val="accent2"/>
                </a:solidFill>
              </a:rPr>
              <a:t>order_id</a:t>
            </a:r>
            <a:r>
              <a:rPr lang="en-US" dirty="0" smtClean="0">
                <a:solidFill>
                  <a:schemeClr val="accent2"/>
                </a:solidFill>
              </a:rPr>
              <a:t>, </a:t>
            </a:r>
            <a:r>
              <a:rPr lang="en-US" dirty="0" err="1" smtClean="0">
                <a:solidFill>
                  <a:schemeClr val="accent2"/>
                </a:solidFill>
              </a:rPr>
              <a:t>odate,qty</a:t>
            </a:r>
            <a:r>
              <a:rPr lang="en-US" dirty="0" smtClean="0">
                <a:solidFill>
                  <a:schemeClr val="accent2"/>
                </a:solidFill>
              </a:rPr>
              <a:t>, </a:t>
            </a:r>
            <a:r>
              <a:rPr lang="en-US" dirty="0" err="1" smtClean="0">
                <a:solidFill>
                  <a:schemeClr val="accent2"/>
                </a:solidFill>
              </a:rPr>
              <a:t>prname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  <a:p>
            <a:pPr eaLnBrk="0" hangingPunct="0"/>
            <a:endParaRPr lang="en-US" dirty="0" smtClean="0">
              <a:solidFill>
                <a:srgbClr val="FF0000"/>
              </a:solidFill>
            </a:endParaRPr>
          </a:p>
          <a:p>
            <a:pPr eaLnBrk="0" hangingPunct="0"/>
            <a:r>
              <a:rPr lang="en-US" sz="2800" dirty="0" smtClean="0">
                <a:solidFill>
                  <a:srgbClr val="FF0000"/>
                </a:solidFill>
              </a:rPr>
              <a:t>Find all products names and </a:t>
            </a:r>
            <a:r>
              <a:rPr lang="en-US" sz="2800" dirty="0" err="1" smtClean="0">
                <a:solidFill>
                  <a:srgbClr val="FF0000"/>
                </a:solidFill>
              </a:rPr>
              <a:t>odate</a:t>
            </a:r>
            <a:r>
              <a:rPr lang="en-US" sz="2800" dirty="0" smtClean="0">
                <a:solidFill>
                  <a:srgbClr val="FF0000"/>
                </a:solidFill>
              </a:rPr>
              <a:t> of category gadgets;</a:t>
            </a:r>
          </a:p>
          <a:p>
            <a:pPr eaLnBrk="0" hangingPunct="0"/>
            <a:r>
              <a:rPr lang="en-US" dirty="0" smtClean="0"/>
              <a:t>Select </a:t>
            </a:r>
            <a:r>
              <a:rPr lang="en-US" dirty="0" err="1" smtClean="0"/>
              <a:t>pname</a:t>
            </a:r>
            <a:r>
              <a:rPr lang="en-US" dirty="0" smtClean="0"/>
              <a:t>, </a:t>
            </a:r>
            <a:r>
              <a:rPr lang="en-US" dirty="0" err="1" smtClean="0"/>
              <a:t>odate</a:t>
            </a:r>
            <a:r>
              <a:rPr lang="en-US" dirty="0" smtClean="0"/>
              <a:t> from product, orders where </a:t>
            </a:r>
            <a:r>
              <a:rPr lang="en-US" dirty="0" err="1" smtClean="0"/>
              <a:t>product.pname</a:t>
            </a:r>
            <a:r>
              <a:rPr lang="en-US" dirty="0" smtClean="0"/>
              <a:t>= </a:t>
            </a:r>
            <a:r>
              <a:rPr lang="en-US" dirty="0" err="1" smtClean="0"/>
              <a:t>orders.prname</a:t>
            </a:r>
            <a:r>
              <a:rPr lang="en-US" dirty="0" smtClean="0"/>
              <a:t> and category=“Gadgets”; </a:t>
            </a:r>
          </a:p>
          <a:p>
            <a:pPr eaLnBrk="0" hangingPunct="0"/>
            <a:endParaRPr lang="en-US" dirty="0" smtClean="0"/>
          </a:p>
          <a:p>
            <a:pPr eaLnBrk="0" hangingPunct="0"/>
            <a:endParaRPr lang="en-US" dirty="0" smtClean="0">
              <a:solidFill>
                <a:srgbClr val="FF0000"/>
              </a:solidFill>
            </a:endParaRPr>
          </a:p>
          <a:p>
            <a:pPr eaLnBrk="0" hangingPunct="0"/>
            <a:r>
              <a:rPr lang="en-US" sz="2800" dirty="0" smtClean="0">
                <a:solidFill>
                  <a:srgbClr val="FF0000"/>
                </a:solidFill>
              </a:rPr>
              <a:t>List the products names  whose ordered qty is greater than 10;</a:t>
            </a:r>
          </a:p>
          <a:p>
            <a:pPr eaLnBrk="0" hangingPunct="0"/>
            <a:r>
              <a:rPr lang="en-US" dirty="0" smtClean="0"/>
              <a:t>Select </a:t>
            </a:r>
            <a:r>
              <a:rPr lang="en-US" dirty="0" err="1" smtClean="0"/>
              <a:t>pname</a:t>
            </a:r>
            <a:r>
              <a:rPr lang="en-US" dirty="0" smtClean="0"/>
              <a:t> from orders where qty&gt;10; </a:t>
            </a:r>
          </a:p>
          <a:p>
            <a:pPr eaLnBrk="0" hangingPunct="0"/>
            <a:endParaRPr lang="en-US" dirty="0" smtClean="0"/>
          </a:p>
          <a:p>
            <a:pPr eaLnBrk="0" hangingPunct="0"/>
            <a:endParaRPr lang="en-US" dirty="0" smtClean="0"/>
          </a:p>
          <a:p>
            <a:pPr eaLnBrk="0" hangingPunct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1" name="Group 3"/>
          <p:cNvGraphicFramePr>
            <a:graphicFrameLocks noGrp="1"/>
          </p:cNvGraphicFramePr>
          <p:nvPr/>
        </p:nvGraphicFramePr>
        <p:xfrm>
          <a:off x="1981200" y="2209800"/>
          <a:ext cx="5638800" cy="1676400"/>
        </p:xfrm>
        <a:graphic>
          <a:graphicData uri="http://schemas.openxmlformats.org/drawingml/2006/table">
            <a:tbl>
              <a:tblPr/>
              <a:tblGrid>
                <a:gridCol w="1409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22243" name="Rectangle 35"/>
          <p:cNvSpPr>
            <a:spLocks noChangeArrowheads="1"/>
          </p:cNvSpPr>
          <p:nvPr/>
        </p:nvSpPr>
        <p:spPr bwMode="auto">
          <a:xfrm>
            <a:off x="304800" y="5036403"/>
            <a:ext cx="2922082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sum(price*3)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/>
            </a: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Product;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2244" name="Text Box 36"/>
          <p:cNvSpPr txBox="1">
            <a:spLocks noChangeArrowheads="1"/>
          </p:cNvSpPr>
          <p:nvPr/>
        </p:nvSpPr>
        <p:spPr bwMode="auto">
          <a:xfrm>
            <a:off x="609600" y="1981200"/>
            <a:ext cx="9199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xmlns="" id="{45E0615C-A4E5-4341-9864-D58A36112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</a:pPr>
            <a:r>
              <a:rPr 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 Aggregation</a:t>
            </a:r>
            <a:endParaRPr lang="en-US" sz="36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4AF0718-7FDF-4079-9A02-9B27B5295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064D-7858-404E-AEB2-C2F33282E40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4114800" y="5036403"/>
            <a:ext cx="4849661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</a:t>
            </a:r>
            <a:r>
              <a:rPr lang="en-US" dirty="0" smtClean="0">
                <a:solidFill>
                  <a:prstClr val="black"/>
                </a:solidFill>
                <a:latin typeface="Calibri" panose="020F0502020204030204"/>
              </a:rPr>
              <a:t>(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price*3) as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increased_price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/>
            </a: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Product;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681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3"/>
          <p:cNvGraphicFramePr>
            <a:graphicFrameLocks noGrp="1"/>
          </p:cNvGraphicFramePr>
          <p:nvPr/>
        </p:nvGraphicFramePr>
        <p:xfrm>
          <a:off x="152400" y="1371600"/>
          <a:ext cx="3809999" cy="1371600"/>
        </p:xfrm>
        <a:graphic>
          <a:graphicData uri="http://schemas.openxmlformats.org/drawingml/2006/table">
            <a:tbl>
              <a:tblPr/>
              <a:tblGrid>
                <a:gridCol w="986928"/>
                <a:gridCol w="757409"/>
                <a:gridCol w="1009879"/>
                <a:gridCol w="1055783"/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457200" y="838200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11" name="Text Box 36"/>
          <p:cNvSpPr txBox="1">
            <a:spLocks noChangeArrowheads="1"/>
          </p:cNvSpPr>
          <p:nvPr/>
        </p:nvSpPr>
        <p:spPr bwMode="auto">
          <a:xfrm>
            <a:off x="4495800" y="838200"/>
            <a:ext cx="19048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Orders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45E0615C-A4E5-4341-9864-D58A36112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7772400" cy="1143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</a:pPr>
            <a:r>
              <a:rPr 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 Aggregation</a:t>
            </a:r>
            <a:endParaRPr lang="en-US" sz="36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480060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Show the amount of all orders i.e. price* qty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 smtClean="0">
                <a:latin typeface="+mj-lt"/>
                <a:ea typeface="+mj-ea"/>
                <a:cs typeface="+mj-cs"/>
              </a:rPr>
              <a:t>Select (price*qty) as amount from product, orders where </a:t>
            </a:r>
            <a:r>
              <a:rPr lang="en-US" sz="4400" kern="0" dirty="0" err="1" smtClean="0">
                <a:latin typeface="+mj-lt"/>
                <a:ea typeface="+mj-ea"/>
                <a:cs typeface="+mj-cs"/>
              </a:rPr>
              <a:t>pname</a:t>
            </a:r>
            <a:r>
              <a:rPr lang="en-US" sz="4400" kern="0" dirty="0" smtClean="0">
                <a:latin typeface="+mj-lt"/>
                <a:ea typeface="+mj-ea"/>
                <a:cs typeface="+mj-cs"/>
              </a:rPr>
              <a:t>=</a:t>
            </a:r>
            <a:r>
              <a:rPr lang="en-US" sz="4400" kern="0" dirty="0" err="1" smtClean="0">
                <a:latin typeface="+mj-lt"/>
                <a:ea typeface="+mj-ea"/>
                <a:cs typeface="+mj-cs"/>
              </a:rPr>
              <a:t>prname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;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6477137"/>
              </p:ext>
            </p:extLst>
          </p:nvPr>
        </p:nvGraphicFramePr>
        <p:xfrm>
          <a:off x="4191001" y="1447800"/>
          <a:ext cx="4648200" cy="2286000"/>
        </p:xfrm>
        <a:graphic>
          <a:graphicData uri="http://schemas.openxmlformats.org/drawingml/2006/table">
            <a:tbl>
              <a:tblPr/>
              <a:tblGrid>
                <a:gridCol w="13959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40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06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375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1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Order_id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ODate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Prname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2019/11/12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0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1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 smtClean="0"/>
              <a:t>Grouping and Aggregation</a:t>
            </a:r>
            <a:endParaRPr lang="en-US" dirty="0"/>
          </a:p>
        </p:txBody>
      </p:sp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304800" y="3200400"/>
            <a:ext cx="3452805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SELECT </a:t>
            </a:r>
            <a:r>
              <a:rPr lang="en-US" dirty="0"/>
              <a:t>       </a:t>
            </a:r>
            <a:r>
              <a:rPr lang="en-US" dirty="0" smtClean="0"/>
              <a:t>Sum(price) </a:t>
            </a:r>
            <a:endParaRPr lang="en-US" dirty="0"/>
          </a:p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     </a:t>
            </a:r>
            <a:r>
              <a:rPr lang="en-US" dirty="0" smtClean="0"/>
              <a:t>Product</a:t>
            </a:r>
            <a:endParaRPr lang="en-US" dirty="0"/>
          </a:p>
          <a:p>
            <a:pPr eaLnBrk="0" hangingPunct="0"/>
            <a:r>
              <a:rPr lang="en-US" dirty="0" smtClean="0">
                <a:solidFill>
                  <a:srgbClr val="FF0066"/>
                </a:solidFill>
              </a:rPr>
              <a:t>GROUP </a:t>
            </a:r>
            <a:r>
              <a:rPr lang="en-US" dirty="0">
                <a:solidFill>
                  <a:srgbClr val="FF0066"/>
                </a:solidFill>
              </a:rPr>
              <a:t>BY</a:t>
            </a:r>
            <a:r>
              <a:rPr lang="en-US" dirty="0"/>
              <a:t>  </a:t>
            </a:r>
            <a:r>
              <a:rPr lang="en-US" dirty="0" smtClean="0"/>
              <a:t>category</a:t>
            </a:r>
            <a:endParaRPr lang="en-US" dirty="0"/>
          </a:p>
        </p:txBody>
      </p:sp>
      <p:graphicFrame>
        <p:nvGraphicFramePr>
          <p:cNvPr id="7" name="Group 3"/>
          <p:cNvGraphicFramePr>
            <a:graphicFrameLocks noGrp="1"/>
          </p:cNvGraphicFramePr>
          <p:nvPr/>
        </p:nvGraphicFramePr>
        <p:xfrm>
          <a:off x="1752600" y="1447800"/>
          <a:ext cx="5638800" cy="1676400"/>
        </p:xfrm>
        <a:graphic>
          <a:graphicData uri="http://schemas.openxmlformats.org/drawingml/2006/table">
            <a:tbl>
              <a:tblPr/>
              <a:tblGrid>
                <a:gridCol w="1409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304800" y="1524000"/>
            <a:ext cx="9199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572000"/>
            <a:ext cx="937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Count the no of products manufactured by each manufacturer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914400"/>
            <a:ext cx="937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total price of each category</a:t>
            </a:r>
            <a:endParaRPr lang="en-US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81000" y="5105400"/>
            <a:ext cx="3504101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SELECT </a:t>
            </a:r>
            <a:r>
              <a:rPr lang="en-US" dirty="0"/>
              <a:t>       </a:t>
            </a:r>
            <a:r>
              <a:rPr lang="en-US" dirty="0" smtClean="0"/>
              <a:t>count(*) </a:t>
            </a:r>
            <a:endParaRPr lang="en-US" dirty="0"/>
          </a:p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     </a:t>
            </a:r>
            <a:r>
              <a:rPr lang="en-US" dirty="0" smtClean="0"/>
              <a:t>Product</a:t>
            </a:r>
            <a:endParaRPr lang="en-US" dirty="0"/>
          </a:p>
          <a:p>
            <a:pPr eaLnBrk="0" hangingPunct="0"/>
            <a:r>
              <a:rPr lang="en-US" dirty="0" smtClean="0">
                <a:solidFill>
                  <a:srgbClr val="FF0066"/>
                </a:solidFill>
              </a:rPr>
              <a:t>GROUP </a:t>
            </a:r>
            <a:r>
              <a:rPr lang="en-US" dirty="0">
                <a:solidFill>
                  <a:srgbClr val="FF0066"/>
                </a:solidFill>
              </a:rPr>
              <a:t>BY</a:t>
            </a:r>
            <a:r>
              <a:rPr lang="en-US" dirty="0"/>
              <a:t>  </a:t>
            </a:r>
            <a:r>
              <a:rPr lang="en-US" dirty="0" smtClean="0"/>
              <a:t>manufacturer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66800"/>
            <a:ext cx="7772400" cy="1143000"/>
          </a:xfrm>
        </p:spPr>
        <p:txBody>
          <a:bodyPr/>
          <a:lstStyle/>
          <a:p>
            <a:r>
              <a:rPr lang="en-US" dirty="0" smtClean="0"/>
              <a:t>DATABASE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Collection of Logically related tables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289560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  <a:latin typeface="Comic Sans MS" pitchFamily="66" charset="0"/>
              </a:rPr>
              <a:t>Why Multiple tables ?</a:t>
            </a:r>
            <a:endParaRPr lang="en-US" sz="6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 dirty="0" smtClean="0"/>
              <a:t>GROUP BY WITH ORDER BY</a:t>
            </a:r>
            <a:endParaRPr lang="en-US" sz="4000" dirty="0"/>
          </a:p>
        </p:txBody>
      </p:sp>
      <p:graphicFrame>
        <p:nvGraphicFramePr>
          <p:cNvPr id="7" name="Group 3"/>
          <p:cNvGraphicFramePr>
            <a:graphicFrameLocks noGrp="1"/>
          </p:cNvGraphicFramePr>
          <p:nvPr/>
        </p:nvGraphicFramePr>
        <p:xfrm>
          <a:off x="1752600" y="1447800"/>
          <a:ext cx="5638800" cy="1676400"/>
        </p:xfrm>
        <a:graphic>
          <a:graphicData uri="http://schemas.openxmlformats.org/drawingml/2006/table">
            <a:tbl>
              <a:tblPr/>
              <a:tblGrid>
                <a:gridCol w="1409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304800" y="1524000"/>
            <a:ext cx="9199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505200"/>
            <a:ext cx="937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Find total no of products of each manufacturer in order of no of products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40386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SELECT COUNT(PNAME), manufacturer</a:t>
            </a:r>
            <a:br>
              <a:rPr lang="en-US" dirty="0" smtClean="0"/>
            </a:br>
            <a:r>
              <a:rPr lang="en-US" dirty="0" smtClean="0"/>
              <a:t>FROM product</a:t>
            </a:r>
            <a:br>
              <a:rPr lang="en-US" dirty="0" smtClean="0"/>
            </a:br>
            <a:r>
              <a:rPr lang="en-US" dirty="0" smtClean="0"/>
              <a:t>GROUP BY manufacturer</a:t>
            </a:r>
            <a:br>
              <a:rPr lang="en-US" dirty="0" smtClean="0"/>
            </a:br>
            <a:r>
              <a:rPr lang="en-US" dirty="0" smtClean="0"/>
              <a:t>ORDER BY COUNT (PNAME);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 dirty="0" smtClean="0"/>
              <a:t>Having Clause: conditions on aggregates</a:t>
            </a:r>
            <a:endParaRPr lang="en-US" sz="4000" dirty="0"/>
          </a:p>
        </p:txBody>
      </p:sp>
      <p:graphicFrame>
        <p:nvGraphicFramePr>
          <p:cNvPr id="7" name="Group 3"/>
          <p:cNvGraphicFramePr>
            <a:graphicFrameLocks noGrp="1"/>
          </p:cNvGraphicFramePr>
          <p:nvPr/>
        </p:nvGraphicFramePr>
        <p:xfrm>
          <a:off x="1752600" y="1447800"/>
          <a:ext cx="5638800" cy="1676400"/>
        </p:xfrm>
        <a:graphic>
          <a:graphicData uri="http://schemas.openxmlformats.org/drawingml/2006/table">
            <a:tbl>
              <a:tblPr/>
              <a:tblGrid>
                <a:gridCol w="1409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304800" y="1524000"/>
            <a:ext cx="9199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436203"/>
            <a:ext cx="937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Find no of products manufactured by each manufacturer with more than sum price &gt;100.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4495800"/>
            <a:ext cx="899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 COUNT(PNAME), manufacturer FROM product</a:t>
            </a:r>
            <a:br>
              <a:rPr lang="en-US" dirty="0" smtClean="0"/>
            </a:br>
            <a:r>
              <a:rPr lang="en-US" dirty="0" smtClean="0"/>
              <a:t>GROUP BY manufacturer</a:t>
            </a:r>
            <a:br>
              <a:rPr lang="en-US" dirty="0" smtClean="0"/>
            </a:br>
            <a:r>
              <a:rPr lang="en-US" dirty="0" smtClean="0"/>
              <a:t>HAVING sum(price) &gt;100;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604" name="Text Box 36"/>
          <p:cNvSpPr txBox="1">
            <a:spLocks noChangeArrowheads="1"/>
          </p:cNvSpPr>
          <p:nvPr/>
        </p:nvSpPr>
        <p:spPr bwMode="auto">
          <a:xfrm>
            <a:off x="3362729" y="533400"/>
            <a:ext cx="13628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Orders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6200" y="-304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Having Clause: conditions on aggregates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4495800"/>
            <a:ext cx="937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Find no of orders of each product having more than1.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6477137"/>
              </p:ext>
            </p:extLst>
          </p:nvPr>
        </p:nvGraphicFramePr>
        <p:xfrm>
          <a:off x="304801" y="1066800"/>
          <a:ext cx="8534400" cy="3352799"/>
        </p:xfrm>
        <a:graphic>
          <a:graphicData uri="http://schemas.openxmlformats.org/drawingml/2006/table">
            <a:tbl>
              <a:tblPr/>
              <a:tblGrid>
                <a:gridCol w="2563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04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59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50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9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Order_id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ODate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Qty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Prname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9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2019/11/12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75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9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9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0" y="5048071"/>
            <a:ext cx="899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 COUNT(</a:t>
            </a:r>
            <a:r>
              <a:rPr lang="en-US" dirty="0" err="1" smtClean="0"/>
              <a:t>order_id</a:t>
            </a:r>
            <a:r>
              <a:rPr lang="en-US" dirty="0" smtClean="0"/>
              <a:t>), </a:t>
            </a:r>
            <a:r>
              <a:rPr lang="en-US" dirty="0" err="1" smtClean="0"/>
              <a:t>prname</a:t>
            </a:r>
            <a:r>
              <a:rPr lang="en-US" dirty="0" smtClean="0"/>
              <a:t> FROM orders</a:t>
            </a:r>
            <a:br>
              <a:rPr lang="en-US" dirty="0" smtClean="0"/>
            </a:br>
            <a:r>
              <a:rPr lang="en-US" dirty="0" smtClean="0"/>
              <a:t>GROUP BY </a:t>
            </a:r>
            <a:r>
              <a:rPr lang="en-US" dirty="0" err="1" smtClean="0"/>
              <a:t>prname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HAVING count(</a:t>
            </a:r>
            <a:r>
              <a:rPr lang="en-US" dirty="0" err="1" smtClean="0"/>
              <a:t>order_id</a:t>
            </a:r>
            <a:r>
              <a:rPr lang="en-US" dirty="0" smtClean="0"/>
              <a:t>) &gt;1;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NULLS in SQL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Whenever we don’t have a value, we can put a NULL</a:t>
            </a:r>
          </a:p>
          <a:p>
            <a:r>
              <a:rPr lang="en-US" sz="2400"/>
              <a:t>Can mean many things:</a:t>
            </a:r>
          </a:p>
          <a:p>
            <a:pPr lvl="1"/>
            <a:r>
              <a:rPr lang="en-US" sz="2000"/>
              <a:t>Value does not exists</a:t>
            </a:r>
          </a:p>
          <a:p>
            <a:pPr lvl="1"/>
            <a:r>
              <a:rPr lang="en-US" sz="2000"/>
              <a:t>Value exists but is unknown</a:t>
            </a:r>
          </a:p>
          <a:p>
            <a:pPr lvl="1"/>
            <a:r>
              <a:rPr lang="en-US" sz="2000"/>
              <a:t>Value not applicable</a:t>
            </a:r>
          </a:p>
          <a:p>
            <a:pPr lvl="1"/>
            <a:r>
              <a:rPr lang="en-US" sz="2000"/>
              <a:t>Etc.</a:t>
            </a:r>
          </a:p>
          <a:p>
            <a:r>
              <a:rPr lang="en-US" sz="2400"/>
              <a:t>The schema specifies for each attribute if can be null (</a:t>
            </a:r>
            <a:r>
              <a:rPr lang="en-US" sz="2400" i="1"/>
              <a:t>nullable </a:t>
            </a:r>
            <a:r>
              <a:rPr lang="en-US" sz="2400"/>
              <a:t>attribute) or not</a:t>
            </a:r>
          </a:p>
          <a:p>
            <a:r>
              <a:rPr lang="en-US" sz="2400"/>
              <a:t>How does SQL cope with tables that have NULLs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Null Values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x= NULL then 4*(3-x)/7 is still NULL</a:t>
            </a:r>
          </a:p>
          <a:p>
            <a:endParaRPr lang="en-US" dirty="0"/>
          </a:p>
          <a:p>
            <a:r>
              <a:rPr lang="en-US" dirty="0"/>
              <a:t>If x= NULL then x=“Joe”    is </a:t>
            </a:r>
            <a:r>
              <a:rPr lang="en-US" dirty="0" smtClean="0"/>
              <a:t>UNKNOWN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/>
              <a:t>Deletions</a:t>
            </a:r>
          </a:p>
        </p:txBody>
      </p:sp>
      <p:sp>
        <p:nvSpPr>
          <p:cNvPr id="364547" name="Text Box 3"/>
          <p:cNvSpPr txBox="1">
            <a:spLocks noChangeArrowheads="1"/>
          </p:cNvSpPr>
          <p:nvPr/>
        </p:nvSpPr>
        <p:spPr bwMode="auto">
          <a:xfrm>
            <a:off x="2286000" y="4038600"/>
            <a:ext cx="3850734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DELETE    FROM</a:t>
            </a:r>
            <a:r>
              <a:rPr lang="en-US" dirty="0"/>
              <a:t>    </a:t>
            </a:r>
            <a:r>
              <a:rPr lang="en-US" dirty="0" smtClean="0"/>
              <a:t>product</a:t>
            </a:r>
            <a:endParaRPr lang="en-US" dirty="0"/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WHERE </a:t>
            </a:r>
            <a:r>
              <a:rPr lang="en-US" dirty="0"/>
              <a:t>   </a:t>
            </a:r>
            <a:r>
              <a:rPr lang="en-US" dirty="0" smtClean="0"/>
              <a:t>price&lt;20</a:t>
            </a:r>
            <a:endParaRPr lang="en-US" dirty="0"/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1752600" y="1447800"/>
          <a:ext cx="5638800" cy="1676400"/>
        </p:xfrm>
        <a:graphic>
          <a:graphicData uri="http://schemas.openxmlformats.org/drawingml/2006/table">
            <a:tbl>
              <a:tblPr/>
              <a:tblGrid>
                <a:gridCol w="1409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Text Box 36"/>
          <p:cNvSpPr txBox="1">
            <a:spLocks noChangeArrowheads="1"/>
          </p:cNvSpPr>
          <p:nvPr/>
        </p:nvSpPr>
        <p:spPr bwMode="auto">
          <a:xfrm>
            <a:off x="0" y="838200"/>
            <a:ext cx="9199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/>
              <a:t>Deletions</a:t>
            </a:r>
          </a:p>
        </p:txBody>
      </p:sp>
      <p:sp>
        <p:nvSpPr>
          <p:cNvPr id="364547" name="Text Box 3"/>
          <p:cNvSpPr txBox="1">
            <a:spLocks noChangeArrowheads="1"/>
          </p:cNvSpPr>
          <p:nvPr/>
        </p:nvSpPr>
        <p:spPr bwMode="auto">
          <a:xfrm>
            <a:off x="2286000" y="4038600"/>
            <a:ext cx="3773790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DELETE    FROM</a:t>
            </a:r>
            <a:r>
              <a:rPr lang="en-US" dirty="0"/>
              <a:t>    </a:t>
            </a:r>
            <a:r>
              <a:rPr lang="en-US" dirty="0" smtClean="0"/>
              <a:t>product</a:t>
            </a:r>
            <a:endParaRPr lang="en-US" dirty="0"/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1752600" y="1447800"/>
          <a:ext cx="5638800" cy="1676400"/>
        </p:xfrm>
        <a:graphic>
          <a:graphicData uri="http://schemas.openxmlformats.org/drawingml/2006/table">
            <a:tbl>
              <a:tblPr/>
              <a:tblGrid>
                <a:gridCol w="1409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Text Box 36"/>
          <p:cNvSpPr txBox="1">
            <a:spLocks noChangeArrowheads="1"/>
          </p:cNvSpPr>
          <p:nvPr/>
        </p:nvSpPr>
        <p:spPr bwMode="auto">
          <a:xfrm>
            <a:off x="0" y="838200"/>
            <a:ext cx="9199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err="1" smtClean="0"/>
              <a:t>Updation</a:t>
            </a:r>
            <a:endParaRPr lang="en-US" dirty="0"/>
          </a:p>
        </p:txBody>
      </p:sp>
      <p:sp>
        <p:nvSpPr>
          <p:cNvPr id="364547" name="Text Box 3"/>
          <p:cNvSpPr txBox="1">
            <a:spLocks noChangeArrowheads="1"/>
          </p:cNvSpPr>
          <p:nvPr/>
        </p:nvSpPr>
        <p:spPr bwMode="auto">
          <a:xfrm>
            <a:off x="1905000" y="3810000"/>
            <a:ext cx="4182555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solidFill>
                  <a:schemeClr val="accent2"/>
                </a:solidFill>
              </a:rPr>
              <a:t>Update product set price = 200</a:t>
            </a:r>
            <a:endParaRPr lang="en-US" dirty="0"/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WHERE </a:t>
            </a:r>
            <a:r>
              <a:rPr lang="en-US" dirty="0"/>
              <a:t>   </a:t>
            </a:r>
            <a:r>
              <a:rPr lang="en-US" dirty="0" smtClean="0"/>
              <a:t>category = “gadgets”</a:t>
            </a:r>
            <a:endParaRPr lang="en-US" dirty="0"/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1600200" y="990600"/>
          <a:ext cx="5638800" cy="1676400"/>
        </p:xfrm>
        <a:graphic>
          <a:graphicData uri="http://schemas.openxmlformats.org/drawingml/2006/table">
            <a:tbl>
              <a:tblPr/>
              <a:tblGrid>
                <a:gridCol w="1409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Text Box 36"/>
          <p:cNvSpPr txBox="1">
            <a:spLocks noChangeArrowheads="1"/>
          </p:cNvSpPr>
          <p:nvPr/>
        </p:nvSpPr>
        <p:spPr bwMode="auto">
          <a:xfrm>
            <a:off x="0" y="838200"/>
            <a:ext cx="9199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048000"/>
            <a:ext cx="937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the price 200 of all products of gadgets category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err="1" smtClean="0"/>
              <a:t>Updation</a:t>
            </a:r>
            <a:endParaRPr lang="en-US" dirty="0"/>
          </a:p>
        </p:txBody>
      </p:sp>
      <p:sp>
        <p:nvSpPr>
          <p:cNvPr id="364547" name="Text Box 3"/>
          <p:cNvSpPr txBox="1">
            <a:spLocks noChangeArrowheads="1"/>
          </p:cNvSpPr>
          <p:nvPr/>
        </p:nvSpPr>
        <p:spPr bwMode="auto">
          <a:xfrm>
            <a:off x="1905000" y="3810000"/>
            <a:ext cx="4774064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solidFill>
                  <a:schemeClr val="accent2"/>
                </a:solidFill>
              </a:rPr>
              <a:t>Update product set price = price+200</a:t>
            </a:r>
            <a:endParaRPr lang="en-US" dirty="0"/>
          </a:p>
          <a:p>
            <a:pPr eaLnBrk="0" hangingPunct="0"/>
            <a:endParaRPr lang="en-US" dirty="0"/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1600200" y="990600"/>
          <a:ext cx="5638800" cy="1676400"/>
        </p:xfrm>
        <a:graphic>
          <a:graphicData uri="http://schemas.openxmlformats.org/drawingml/2006/table">
            <a:tbl>
              <a:tblPr/>
              <a:tblGrid>
                <a:gridCol w="1409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Text Box 36"/>
          <p:cNvSpPr txBox="1">
            <a:spLocks noChangeArrowheads="1"/>
          </p:cNvSpPr>
          <p:nvPr/>
        </p:nvSpPr>
        <p:spPr bwMode="auto">
          <a:xfrm>
            <a:off x="0" y="838200"/>
            <a:ext cx="9199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048000"/>
            <a:ext cx="937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Increase the price of all products  by 200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err="1" smtClean="0"/>
              <a:t>Updation</a:t>
            </a:r>
            <a:endParaRPr lang="en-US" dirty="0"/>
          </a:p>
        </p:txBody>
      </p:sp>
      <p:sp>
        <p:nvSpPr>
          <p:cNvPr id="364547" name="Text Box 3"/>
          <p:cNvSpPr txBox="1">
            <a:spLocks noChangeArrowheads="1"/>
          </p:cNvSpPr>
          <p:nvPr/>
        </p:nvSpPr>
        <p:spPr bwMode="auto">
          <a:xfrm>
            <a:off x="1905000" y="3810000"/>
            <a:ext cx="5670142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solidFill>
                  <a:schemeClr val="accent2"/>
                </a:solidFill>
              </a:rPr>
              <a:t>Update product set price = price+(price*0.1)</a:t>
            </a:r>
          </a:p>
          <a:p>
            <a:pPr eaLnBrk="0" hangingPunct="0"/>
            <a:r>
              <a:rPr lang="en-US" dirty="0" smtClean="0">
                <a:solidFill>
                  <a:schemeClr val="accent2"/>
                </a:solidFill>
              </a:rPr>
              <a:t>Where manufacturer=“</a:t>
            </a:r>
            <a:r>
              <a:rPr lang="en-US" dirty="0" err="1" smtClean="0">
                <a:solidFill>
                  <a:schemeClr val="accent2"/>
                </a:solidFill>
              </a:rPr>
              <a:t>gizmoworks</a:t>
            </a:r>
            <a:r>
              <a:rPr lang="en-US" dirty="0" smtClean="0">
                <a:solidFill>
                  <a:schemeClr val="accent2"/>
                </a:solidFill>
              </a:rPr>
              <a:t>”</a:t>
            </a:r>
            <a:endParaRPr lang="en-US" dirty="0"/>
          </a:p>
          <a:p>
            <a:pPr eaLnBrk="0" hangingPunct="0"/>
            <a:endParaRPr lang="en-US" dirty="0"/>
          </a:p>
          <a:p>
            <a:pPr eaLnBrk="0" hangingPunct="0"/>
            <a:endParaRPr lang="en-US" dirty="0"/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1600200" y="990600"/>
          <a:ext cx="5638800" cy="1676400"/>
        </p:xfrm>
        <a:graphic>
          <a:graphicData uri="http://schemas.openxmlformats.org/drawingml/2006/table">
            <a:tbl>
              <a:tblPr/>
              <a:tblGrid>
                <a:gridCol w="1409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Text Box 36"/>
          <p:cNvSpPr txBox="1">
            <a:spLocks noChangeArrowheads="1"/>
          </p:cNvSpPr>
          <p:nvPr/>
        </p:nvSpPr>
        <p:spPr bwMode="auto">
          <a:xfrm>
            <a:off x="0" y="838200"/>
            <a:ext cx="9199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048000"/>
            <a:ext cx="937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Increase the price of all products  of gizmo works by 10%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dirty="0"/>
              <a:t>Keys and Foreign Keys</a:t>
            </a:r>
          </a:p>
        </p:txBody>
      </p:sp>
      <p:graphicFrame>
        <p:nvGraphicFramePr>
          <p:cNvPr id="237571" name="Group 3"/>
          <p:cNvGraphicFramePr>
            <a:graphicFrameLocks noGrp="1"/>
          </p:cNvGraphicFramePr>
          <p:nvPr/>
        </p:nvGraphicFramePr>
        <p:xfrm>
          <a:off x="914401" y="1981200"/>
          <a:ext cx="7619999" cy="1828800"/>
        </p:xfrm>
        <a:graphic>
          <a:graphicData uri="http://schemas.openxmlformats.org/drawingml/2006/table">
            <a:tbl>
              <a:tblPr/>
              <a:tblGrid>
                <a:gridCol w="2078180"/>
                <a:gridCol w="1270002"/>
                <a:gridCol w="2078180"/>
                <a:gridCol w="2193637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7604" name="Text Box 36"/>
          <p:cNvSpPr txBox="1">
            <a:spLocks noChangeArrowheads="1"/>
          </p:cNvSpPr>
          <p:nvPr/>
        </p:nvSpPr>
        <p:spPr bwMode="auto">
          <a:xfrm>
            <a:off x="3362729" y="762000"/>
            <a:ext cx="15424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237627" name="AutoShape 59"/>
          <p:cNvSpPr>
            <a:spLocks noChangeArrowheads="1"/>
          </p:cNvSpPr>
          <p:nvPr/>
        </p:nvSpPr>
        <p:spPr bwMode="auto">
          <a:xfrm rot="4933648">
            <a:off x="228600" y="775978"/>
            <a:ext cx="914400" cy="619125"/>
          </a:xfrm>
          <a:prstGeom prst="wedgeEllipseCallout">
            <a:avLst>
              <a:gd name="adj1" fmla="val 115972"/>
              <a:gd name="adj2" fmla="val -105384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/>
              <a:t>Updates</a:t>
            </a:r>
          </a:p>
        </p:txBody>
      </p:sp>
      <p:sp>
        <p:nvSpPr>
          <p:cNvPr id="366595" name="Text Box 3"/>
          <p:cNvSpPr txBox="1">
            <a:spLocks noChangeArrowheads="1"/>
          </p:cNvSpPr>
          <p:nvPr/>
        </p:nvSpPr>
        <p:spPr bwMode="auto">
          <a:xfrm>
            <a:off x="1371600" y="2438400"/>
            <a:ext cx="5978525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UPDATE</a:t>
            </a:r>
            <a:r>
              <a:rPr lang="en-US"/>
              <a:t>   PRODUCT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SET</a:t>
            </a:r>
            <a:r>
              <a:rPr lang="en-US"/>
              <a:t>    price = price/2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Product.name  </a:t>
            </a:r>
            <a:r>
              <a:rPr lang="en-US">
                <a:solidFill>
                  <a:schemeClr val="accent2"/>
                </a:solidFill>
              </a:rPr>
              <a:t>IN </a:t>
            </a:r>
            <a:r>
              <a:rPr lang="en-US"/>
              <a:t> </a:t>
            </a:r>
          </a:p>
          <a:p>
            <a:pPr eaLnBrk="0" hangingPunct="0"/>
            <a:r>
              <a:rPr lang="en-US"/>
              <a:t>                    (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product</a:t>
            </a:r>
          </a:p>
          <a:p>
            <a:pPr eaLnBrk="0" hangingPunct="0"/>
            <a:r>
              <a:rPr lang="en-US"/>
              <a:t>                      </a:t>
            </a:r>
            <a:r>
              <a:rPr lang="en-US">
                <a:solidFill>
                  <a:schemeClr val="accent2"/>
                </a:solidFill>
              </a:rPr>
              <a:t>FROM    </a:t>
            </a:r>
            <a:r>
              <a:rPr lang="en-US"/>
              <a:t>Purchase</a:t>
            </a:r>
          </a:p>
          <a:p>
            <a:pPr eaLnBrk="0" hangingPunct="0"/>
            <a:r>
              <a:rPr lang="en-US"/>
              <a:t>                     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Date =‘Oct, 25, 1999’);</a:t>
            </a:r>
          </a:p>
        </p:txBody>
      </p:sp>
      <p:sp>
        <p:nvSpPr>
          <p:cNvPr id="366596" name="Text Box 4"/>
          <p:cNvSpPr txBox="1">
            <a:spLocks noChangeArrowheads="1"/>
          </p:cNvSpPr>
          <p:nvPr/>
        </p:nvSpPr>
        <p:spPr bwMode="auto">
          <a:xfrm>
            <a:off x="746125" y="1717675"/>
            <a:ext cx="135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Example: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400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Drop Commands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Drop table product;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400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Alter Commands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use to alter the structure of table. E.g. add / delete columns, rename, change in </a:t>
            </a:r>
            <a:r>
              <a:rPr lang="en-US" dirty="0" err="1" smtClean="0"/>
              <a:t>datatypes</a:t>
            </a:r>
            <a:r>
              <a:rPr lang="en-US" dirty="0" smtClean="0"/>
              <a:t>, add or drop constraints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400800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</a:rPr>
              <a:t>Alter Commands</a:t>
            </a:r>
            <a:r>
              <a:rPr lang="en-US" sz="3600" dirty="0" smtClean="0"/>
              <a:t>: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Add new column : </a:t>
            </a:r>
            <a:r>
              <a:rPr lang="en-US" sz="3600" dirty="0" err="1" smtClean="0">
                <a:solidFill>
                  <a:srgbClr val="FF0000"/>
                </a:solidFill>
              </a:rPr>
              <a:t>pcode</a:t>
            </a:r>
            <a:r>
              <a:rPr lang="en-US" sz="3600" dirty="0" smtClean="0">
                <a:solidFill>
                  <a:srgbClr val="FF0000"/>
                </a:solidFill>
              </a:rPr>
              <a:t> and quantity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200" dirty="0" smtClean="0"/>
              <a:t>ALTER TABLE &lt;</a:t>
            </a:r>
            <a:r>
              <a:rPr lang="en-US" sz="3200" dirty="0" err="1" smtClean="0"/>
              <a:t>table_name</a:t>
            </a:r>
            <a:r>
              <a:rPr lang="en-US" sz="3200" dirty="0" smtClean="0"/>
              <a:t>&gt; ADD &lt;</a:t>
            </a:r>
            <a:r>
              <a:rPr lang="en-US" sz="3200" dirty="0" err="1" smtClean="0"/>
              <a:t>column_name</a:t>
            </a:r>
            <a:r>
              <a:rPr lang="en-US" sz="3200" dirty="0" smtClean="0"/>
              <a:t> </a:t>
            </a:r>
            <a:r>
              <a:rPr lang="en-US" sz="3200" dirty="0" err="1" smtClean="0"/>
              <a:t>datatype</a:t>
            </a:r>
            <a:r>
              <a:rPr lang="en-US" sz="3200" dirty="0" smtClean="0"/>
              <a:t>&gt;;</a:t>
            </a:r>
            <a:br>
              <a:rPr lang="en-US" sz="3200" dirty="0" smtClean="0"/>
            </a:br>
            <a:r>
              <a:rPr lang="en-US" sz="3200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i="1" dirty="0" smtClean="0"/>
              <a:t>ALTER TABLE product ADD </a:t>
            </a:r>
            <a:r>
              <a:rPr lang="en-US" sz="3600" i="1" dirty="0" err="1" smtClean="0"/>
              <a:t>pcode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varchar</a:t>
            </a:r>
            <a:r>
              <a:rPr lang="en-US" sz="3600" i="1" dirty="0" smtClean="0"/>
              <a:t>(5);</a:t>
            </a:r>
            <a:br>
              <a:rPr lang="en-US" sz="3600" i="1" dirty="0" smtClean="0"/>
            </a:b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i="1" dirty="0" smtClean="0"/>
              <a:t>ALTER TABLE product ADD Quantity </a:t>
            </a:r>
            <a:r>
              <a:rPr lang="en-US" sz="3600" i="1" dirty="0" err="1" smtClean="0"/>
              <a:t>int</a:t>
            </a:r>
            <a:r>
              <a:rPr lang="en-US" sz="3600" i="1" dirty="0" smtClean="0"/>
              <a:t>;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400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Alter Commands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Drop column 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ALTER TABLE </a:t>
            </a:r>
            <a:r>
              <a:rPr lang="en-US" dirty="0" err="1" smtClean="0"/>
              <a:t>table_name</a:t>
            </a:r>
            <a:r>
              <a:rPr lang="en-US" dirty="0" smtClean="0"/>
              <a:t> DROP COLUMN </a:t>
            </a:r>
            <a:r>
              <a:rPr lang="en-US" dirty="0" err="1" smtClean="0"/>
              <a:t>column_name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ALTER TABLE product DROP quantity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400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Alter Commands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Modify existing Column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ALTER TABLE </a:t>
            </a:r>
            <a:r>
              <a:rPr lang="en-US" dirty="0" err="1" smtClean="0">
                <a:solidFill>
                  <a:schemeClr val="accent2"/>
                </a:solidFill>
              </a:rPr>
              <a:t>table_name</a:t>
            </a:r>
            <a:r>
              <a:rPr lang="en-US" dirty="0" smtClean="0">
                <a:solidFill>
                  <a:schemeClr val="accent2"/>
                </a:solidFill>
              </a:rPr>
              <a:t> MODIFY COLUMN </a:t>
            </a:r>
            <a:r>
              <a:rPr lang="en-US" dirty="0" err="1" smtClean="0">
                <a:solidFill>
                  <a:schemeClr val="accent2"/>
                </a:solidFill>
              </a:rPr>
              <a:t>column_name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datatype</a:t>
            </a:r>
            <a:r>
              <a:rPr lang="en-US" dirty="0" smtClean="0">
                <a:solidFill>
                  <a:schemeClr val="accent2"/>
                </a:solidFill>
              </a:rPr>
              <a:t>;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ALTER TABLE product MODIFY COLUMN </a:t>
            </a:r>
            <a:r>
              <a:rPr lang="en-US" dirty="0" err="1" smtClean="0"/>
              <a:t>pcode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(10);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400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Alter Commands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Modify existing Column: add constraints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ALTER TABLE </a:t>
            </a:r>
            <a:r>
              <a:rPr lang="en-US" dirty="0" err="1" smtClean="0"/>
              <a:t>table_name</a:t>
            </a:r>
            <a:r>
              <a:rPr lang="en-US" dirty="0" smtClean="0"/>
              <a:t> MODIFY </a:t>
            </a:r>
            <a:r>
              <a:rPr lang="en-US" dirty="0" err="1" smtClean="0"/>
              <a:t>column_name</a:t>
            </a:r>
            <a:r>
              <a:rPr lang="en-US" dirty="0" smtClean="0"/>
              <a:t> </a:t>
            </a:r>
            <a:r>
              <a:rPr lang="en-US" dirty="0" err="1" smtClean="0"/>
              <a:t>datatype</a:t>
            </a:r>
            <a:r>
              <a:rPr lang="en-US" dirty="0" smtClean="0"/>
              <a:t> NOT NULL;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ALTER TABLE </a:t>
            </a:r>
            <a:r>
              <a:rPr lang="en-US" dirty="0" err="1" smtClean="0"/>
              <a:t>compdtls</a:t>
            </a:r>
            <a:r>
              <a:rPr lang="en-US" dirty="0" smtClean="0"/>
              <a:t> MODIFY </a:t>
            </a:r>
            <a:r>
              <a:rPr lang="en-US" dirty="0" err="1" smtClean="0"/>
              <a:t>regdate</a:t>
            </a:r>
            <a:r>
              <a:rPr lang="en-US" dirty="0" smtClean="0"/>
              <a:t> date NOT NULL;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400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Alter Commands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Modify existing Column: </a:t>
            </a:r>
            <a:br>
              <a:rPr lang="en-US" dirty="0" smtClean="0"/>
            </a:br>
            <a:r>
              <a:rPr lang="en-US" dirty="0" smtClean="0"/>
              <a:t>add primary key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ALTER TABLE product ADD CONSTRAINT </a:t>
            </a:r>
            <a:r>
              <a:rPr lang="en-US" dirty="0" err="1" smtClean="0"/>
              <a:t>pk</a:t>
            </a:r>
            <a:r>
              <a:rPr lang="en-US" dirty="0" smtClean="0"/>
              <a:t> PRIMARY KEY (</a:t>
            </a:r>
            <a:r>
              <a:rPr lang="en-US" dirty="0" err="1" smtClean="0"/>
              <a:t>pcode</a:t>
            </a:r>
            <a:r>
              <a:rPr lang="en-US" dirty="0" smtClean="0"/>
              <a:t>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400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Alter Commands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Modify existing Column: </a:t>
            </a:r>
            <a:br>
              <a:rPr lang="en-US" dirty="0" smtClean="0"/>
            </a:br>
            <a:r>
              <a:rPr lang="en-US" dirty="0" smtClean="0"/>
              <a:t>drop primary key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ALTER TABLE product DROP PRIMARY KEY;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400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Alter Commands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Modify existing Column: </a:t>
            </a:r>
            <a:br>
              <a:rPr lang="en-US" dirty="0" smtClean="0"/>
            </a:br>
            <a:r>
              <a:rPr lang="en-US" dirty="0" smtClean="0"/>
              <a:t>add Foreign  key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4495800"/>
            <a:ext cx="8839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ALTER TABLE product</a:t>
            </a:r>
            <a:br>
              <a:rPr lang="en-US" sz="3600" dirty="0" smtClean="0"/>
            </a:br>
            <a:r>
              <a:rPr lang="en-US" sz="3600" dirty="0" smtClean="0"/>
              <a:t>ADD FOREIGN KEY (manufacturer)</a:t>
            </a:r>
          </a:p>
          <a:p>
            <a:pPr lvl="0"/>
            <a:r>
              <a:rPr lang="en-US" sz="3600" dirty="0" smtClean="0"/>
              <a:t> REFERENCES COMPDTLS(COMPNAME);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dirty="0"/>
              <a:t>Keys and Foreign Keys</a:t>
            </a:r>
          </a:p>
        </p:txBody>
      </p:sp>
      <p:graphicFrame>
        <p:nvGraphicFramePr>
          <p:cNvPr id="237571" name="Group 3"/>
          <p:cNvGraphicFramePr>
            <a:graphicFrameLocks noGrp="1"/>
          </p:cNvGraphicFramePr>
          <p:nvPr/>
        </p:nvGraphicFramePr>
        <p:xfrm>
          <a:off x="152401" y="1752600"/>
          <a:ext cx="8839199" cy="1828800"/>
        </p:xfrm>
        <a:graphic>
          <a:graphicData uri="http://schemas.openxmlformats.org/drawingml/2006/table">
            <a:tbl>
              <a:tblPr/>
              <a:tblGrid>
                <a:gridCol w="1371599"/>
                <a:gridCol w="838201"/>
                <a:gridCol w="1371599"/>
                <a:gridCol w="1447800"/>
                <a:gridCol w="1134980"/>
                <a:gridCol w="1337510"/>
                <a:gridCol w="133751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Order_id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Ord_date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Qty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2019/11/12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2019/12/13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2019/12/11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7604" name="Text Box 36"/>
          <p:cNvSpPr txBox="1">
            <a:spLocks noChangeArrowheads="1"/>
          </p:cNvSpPr>
          <p:nvPr/>
        </p:nvSpPr>
        <p:spPr bwMode="auto">
          <a:xfrm>
            <a:off x="3362729" y="762000"/>
            <a:ext cx="15424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237627" name="AutoShape 59"/>
          <p:cNvSpPr>
            <a:spLocks noChangeArrowheads="1"/>
          </p:cNvSpPr>
          <p:nvPr/>
        </p:nvSpPr>
        <p:spPr bwMode="auto">
          <a:xfrm rot="4933648">
            <a:off x="228600" y="775978"/>
            <a:ext cx="914400" cy="619125"/>
          </a:xfrm>
          <a:prstGeom prst="wedgeEllipseCallout">
            <a:avLst>
              <a:gd name="adj1" fmla="val 115972"/>
              <a:gd name="adj2" fmla="val -105384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604" name="Text Box 36"/>
          <p:cNvSpPr txBox="1">
            <a:spLocks noChangeArrowheads="1"/>
          </p:cNvSpPr>
          <p:nvPr/>
        </p:nvSpPr>
        <p:spPr bwMode="auto">
          <a:xfrm>
            <a:off x="3362729" y="533400"/>
            <a:ext cx="13628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Orders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6200" y="-304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Nested Queries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4495800"/>
            <a:ext cx="937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Find product name with maximum qty ordered.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6477137"/>
              </p:ext>
            </p:extLst>
          </p:nvPr>
        </p:nvGraphicFramePr>
        <p:xfrm>
          <a:off x="304801" y="1066800"/>
          <a:ext cx="8534400" cy="3352799"/>
        </p:xfrm>
        <a:graphic>
          <a:graphicData uri="http://schemas.openxmlformats.org/drawingml/2006/table">
            <a:tbl>
              <a:tblPr/>
              <a:tblGrid>
                <a:gridCol w="2563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04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59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50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9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Order_id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ODate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Qty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Prname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9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2019/11/12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75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9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9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0" y="5048071"/>
            <a:ext cx="899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 </a:t>
            </a:r>
            <a:r>
              <a:rPr lang="en-US" dirty="0" err="1" smtClean="0"/>
              <a:t>prname</a:t>
            </a:r>
            <a:r>
              <a:rPr lang="en-US" dirty="0" smtClean="0"/>
              <a:t> FROM orders where qty= (select max(qty) from orders);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sz="4000" dirty="0" smtClean="0"/>
              <a:t>Exercise: Nested Queries</a:t>
            </a:r>
            <a:endParaRPr lang="en-US" sz="4000" dirty="0"/>
          </a:p>
        </p:txBody>
      </p:sp>
      <p:graphicFrame>
        <p:nvGraphicFramePr>
          <p:cNvPr id="237571" name="Group 3"/>
          <p:cNvGraphicFramePr>
            <a:graphicFrameLocks noGrp="1"/>
          </p:cNvGraphicFramePr>
          <p:nvPr/>
        </p:nvGraphicFramePr>
        <p:xfrm>
          <a:off x="304800" y="4724400"/>
          <a:ext cx="6324600" cy="1828800"/>
        </p:xfrm>
        <a:graphic>
          <a:graphicData uri="http://schemas.openxmlformats.org/drawingml/2006/table">
            <a:tbl>
              <a:tblPr/>
              <a:tblGrid>
                <a:gridCol w="1638300"/>
                <a:gridCol w="1257300"/>
                <a:gridCol w="1676400"/>
                <a:gridCol w="175260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7603" name="Text Box 35"/>
          <p:cNvSpPr txBox="1">
            <a:spLocks noChangeArrowheads="1"/>
          </p:cNvSpPr>
          <p:nvPr/>
        </p:nvSpPr>
        <p:spPr bwMode="auto">
          <a:xfrm>
            <a:off x="3842091" y="4194175"/>
            <a:ext cx="14157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37604" name="Text Box 36"/>
          <p:cNvSpPr txBox="1">
            <a:spLocks noChangeArrowheads="1"/>
          </p:cNvSpPr>
          <p:nvPr/>
        </p:nvSpPr>
        <p:spPr bwMode="auto">
          <a:xfrm>
            <a:off x="457200" y="838200"/>
            <a:ext cx="13628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Orders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6477137"/>
              </p:ext>
            </p:extLst>
          </p:nvPr>
        </p:nvGraphicFramePr>
        <p:xfrm>
          <a:off x="228600" y="1447801"/>
          <a:ext cx="4191001" cy="2438400"/>
        </p:xfrm>
        <a:graphic>
          <a:graphicData uri="http://schemas.openxmlformats.org/drawingml/2006/table">
            <a:tbl>
              <a:tblPr/>
              <a:tblGrid>
                <a:gridCol w="10116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44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65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3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00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Order_id</a:t>
                      </a:r>
                      <a:endParaRPr kumimoji="0" lang="en-US" sz="1400" b="1" i="0" u="sng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ODate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Qty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Prname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00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2019/11/12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8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00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2019/1211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6477137"/>
              </p:ext>
            </p:extLst>
          </p:nvPr>
        </p:nvGraphicFramePr>
        <p:xfrm>
          <a:off x="4648200" y="1447799"/>
          <a:ext cx="4495799" cy="25146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95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40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CompName</a:t>
                      </a:r>
                      <a:endParaRPr kumimoji="0" lang="en-US" sz="1400" b="1" i="0" u="sng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RegDate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 Price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2019/10/21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2019/10/3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Hitachi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2019/10/10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1" name="Text Box 36"/>
          <p:cNvSpPr txBox="1">
            <a:spLocks noChangeArrowheads="1"/>
          </p:cNvSpPr>
          <p:nvPr/>
        </p:nvSpPr>
        <p:spPr bwMode="auto">
          <a:xfrm>
            <a:off x="6180926" y="838200"/>
            <a:ext cx="21996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COMPDTLS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064D-7858-404E-AEB2-C2F33282E40A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838200"/>
            <a:ext cx="7772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 smtClean="0">
                <a:solidFill>
                  <a:srgbClr val="FF0000"/>
                </a:solidFill>
                <a:latin typeface="Comic Sans MS" pitchFamily="66" charset="0"/>
              </a:rPr>
              <a:t>Revision Tour</a:t>
            </a:r>
            <a:endParaRPr lang="en-US" sz="13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VIPS: Oct - Dec 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064D-7858-404E-AEB2-C2F33282E40A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4597" t="18750" r="27379" b="1041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064D-7858-404E-AEB2-C2F33282E40A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83058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t="84375"/>
          <a:stretch>
            <a:fillRect/>
          </a:stretch>
        </p:blipFill>
        <p:spPr bwMode="auto">
          <a:xfrm>
            <a:off x="38100" y="4724400"/>
            <a:ext cx="78105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064D-7858-404E-AEB2-C2F33282E40A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t="34375" b="15625"/>
          <a:stretch>
            <a:fillRect/>
          </a:stretch>
        </p:blipFill>
        <p:spPr bwMode="auto">
          <a:xfrm>
            <a:off x="762000" y="304800"/>
            <a:ext cx="65913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t="32186" b="46712"/>
          <a:stretch>
            <a:fillRect/>
          </a:stretch>
        </p:blipFill>
        <p:spPr bwMode="auto">
          <a:xfrm>
            <a:off x="533400" y="3200400"/>
            <a:ext cx="8077199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VIPS: Oct - Dec 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064D-7858-404E-AEB2-C2F33282E40A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169" y="201960"/>
            <a:ext cx="8195631" cy="6427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VIPS: Oct - Dec 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064D-7858-404E-AEB2-C2F33282E40A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880"/>
            <a:ext cx="8001000" cy="640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064D-7858-404E-AEB2-C2F33282E40A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533400"/>
            <a:ext cx="7984914" cy="382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b="64063"/>
          <a:stretch>
            <a:fillRect/>
          </a:stretch>
        </p:blipFill>
        <p:spPr bwMode="auto">
          <a:xfrm>
            <a:off x="1066800" y="4114800"/>
            <a:ext cx="6896100" cy="2062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064D-7858-404E-AEB2-C2F33282E40A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 b="67814"/>
          <a:stretch>
            <a:fillRect/>
          </a:stretch>
        </p:blipFill>
        <p:spPr bwMode="auto">
          <a:xfrm>
            <a:off x="609600" y="727322"/>
            <a:ext cx="8077199" cy="3311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dirty="0"/>
              <a:t>Keys and Foreign Keys</a:t>
            </a:r>
          </a:p>
        </p:txBody>
      </p:sp>
      <p:graphicFrame>
        <p:nvGraphicFramePr>
          <p:cNvPr id="237571" name="Group 3"/>
          <p:cNvGraphicFramePr>
            <a:graphicFrameLocks noGrp="1"/>
          </p:cNvGraphicFramePr>
          <p:nvPr/>
        </p:nvGraphicFramePr>
        <p:xfrm>
          <a:off x="152401" y="1752600"/>
          <a:ext cx="8839199" cy="2560320"/>
        </p:xfrm>
        <a:graphic>
          <a:graphicData uri="http://schemas.openxmlformats.org/drawingml/2006/table">
            <a:tbl>
              <a:tblPr/>
              <a:tblGrid>
                <a:gridCol w="1371599"/>
                <a:gridCol w="838201"/>
                <a:gridCol w="1371599"/>
                <a:gridCol w="1447800"/>
                <a:gridCol w="1134980"/>
                <a:gridCol w="1337510"/>
                <a:gridCol w="133751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Order_id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Ord_date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Qty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Null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Null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Null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2019/11/12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2019/12/13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2019/12/11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2019/11/22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2019/12/23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7604" name="Text Box 36"/>
          <p:cNvSpPr txBox="1">
            <a:spLocks noChangeArrowheads="1"/>
          </p:cNvSpPr>
          <p:nvPr/>
        </p:nvSpPr>
        <p:spPr bwMode="auto">
          <a:xfrm>
            <a:off x="2590800" y="762000"/>
            <a:ext cx="15424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237627" name="AutoShape 59"/>
          <p:cNvSpPr>
            <a:spLocks noChangeArrowheads="1"/>
          </p:cNvSpPr>
          <p:nvPr/>
        </p:nvSpPr>
        <p:spPr bwMode="auto">
          <a:xfrm rot="4933648">
            <a:off x="228600" y="775978"/>
            <a:ext cx="914400" cy="619125"/>
          </a:xfrm>
          <a:prstGeom prst="wedgeEllipseCallout">
            <a:avLst>
              <a:gd name="adj1" fmla="val 115972"/>
              <a:gd name="adj2" fmla="val -105384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Key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4958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  <a:latin typeface="Comic Sans MS" pitchFamily="66" charset="0"/>
              </a:rPr>
              <a:t>Data redundancy : multiple orders for same product</a:t>
            </a:r>
            <a:endParaRPr lang="en-US" sz="5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AutoShape 59"/>
          <p:cNvSpPr>
            <a:spLocks noChangeArrowheads="1"/>
          </p:cNvSpPr>
          <p:nvPr/>
        </p:nvSpPr>
        <p:spPr bwMode="auto">
          <a:xfrm rot="4933648">
            <a:off x="5194049" y="719572"/>
            <a:ext cx="914400" cy="619125"/>
          </a:xfrm>
          <a:prstGeom prst="wedgeEllipseCallout">
            <a:avLst>
              <a:gd name="adj1" fmla="val 102833"/>
              <a:gd name="adj2" fmla="val -76978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064D-7858-404E-AEB2-C2F33282E40A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838200"/>
            <a:ext cx="8305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 smtClean="0">
                <a:solidFill>
                  <a:srgbClr val="FF0000"/>
                </a:solidFill>
                <a:latin typeface="Comic Sans MS" pitchFamily="66" charset="0"/>
              </a:rPr>
              <a:t>Exercise</a:t>
            </a:r>
            <a:endParaRPr lang="en-US" sz="13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19200" y="16258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Create Database </a:t>
            </a:r>
            <a:r>
              <a:rPr lang="en-US" sz="3200" b="1" dirty="0" err="1" smtClean="0"/>
              <a:t>Myorg</a:t>
            </a:r>
            <a:r>
              <a:rPr lang="en-US" sz="2800" dirty="0" smtClean="0"/>
              <a:t> with following two tables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Employee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89638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Department</a:t>
            </a:r>
            <a:endParaRPr lang="en-US" sz="28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52400" y="1447800"/>
          <a:ext cx="8839201" cy="208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743"/>
                <a:gridCol w="1262743"/>
                <a:gridCol w="1513113"/>
                <a:gridCol w="1012373"/>
                <a:gridCol w="1262743"/>
                <a:gridCol w="1262743"/>
                <a:gridCol w="1262743"/>
              </a:tblGrid>
              <a:tr h="10414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Empid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Empname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designation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Dept</a:t>
                      </a:r>
                      <a:endParaRPr lang="en-US" dirty="0"/>
                    </a:p>
                  </a:txBody>
                  <a:tcPr/>
                </a:tc>
              </a:tr>
              <a:tr h="104140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Varchar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Varchar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04800" y="50292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Deptname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Mgrid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Varchar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Varchar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VIPS: Oct - Dec 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064D-7858-404E-AEB2-C2F33282E40A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Populate Data : Employee</a:t>
            </a:r>
            <a:endParaRPr lang="en-US" sz="28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 t="10848" r="5998" b="57831"/>
          <a:stretch>
            <a:fillRect/>
          </a:stretch>
        </p:blipFill>
        <p:spPr bwMode="auto">
          <a:xfrm>
            <a:off x="533400" y="685800"/>
            <a:ext cx="8077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 l="14922" t="19984" r="31675" b="59289"/>
          <a:stretch>
            <a:fillRect/>
          </a:stretch>
        </p:blipFill>
        <p:spPr bwMode="auto">
          <a:xfrm>
            <a:off x="533400" y="4343400"/>
            <a:ext cx="8001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85800" y="38100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Department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064D-7858-404E-AEB2-C2F33282E40A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 t="42170" r="12478" b="46085"/>
          <a:stretch>
            <a:fillRect/>
          </a:stretch>
        </p:blipFill>
        <p:spPr bwMode="auto">
          <a:xfrm>
            <a:off x="0" y="304800"/>
            <a:ext cx="9144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064D-7858-404E-AEB2-C2F33282E40A}" type="slidenum">
              <a:rPr lang="en-US" smtClean="0"/>
              <a:pPr/>
              <a:t>54</a:t>
            </a:fld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 t="40865" b="6933"/>
          <a:stretch>
            <a:fillRect/>
          </a:stretch>
        </p:blipFill>
        <p:spPr bwMode="auto">
          <a:xfrm>
            <a:off x="685800" y="685800"/>
            <a:ext cx="8458199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04800" y="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Do the Following Queries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VIPS: Oct - Dec 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064D-7858-404E-AEB2-C2F33282E40A}" type="slidenum">
              <a:rPr lang="en-US" smtClean="0"/>
              <a:pPr/>
              <a:t>55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514600"/>
            <a:ext cx="8232986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2531" t="76101" b="4323"/>
          <a:stretch>
            <a:fillRect/>
          </a:stretch>
        </p:blipFill>
        <p:spPr bwMode="auto">
          <a:xfrm>
            <a:off x="685800" y="380999"/>
            <a:ext cx="7043103" cy="205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dirty="0"/>
              <a:t>Keys and Foreign Keys</a:t>
            </a:r>
          </a:p>
        </p:txBody>
      </p:sp>
      <p:graphicFrame>
        <p:nvGraphicFramePr>
          <p:cNvPr id="237571" name="Group 3"/>
          <p:cNvGraphicFramePr>
            <a:graphicFrameLocks noGrp="1"/>
          </p:cNvGraphicFramePr>
          <p:nvPr/>
        </p:nvGraphicFramePr>
        <p:xfrm>
          <a:off x="152401" y="1752600"/>
          <a:ext cx="8839199" cy="2103120"/>
        </p:xfrm>
        <a:graphic>
          <a:graphicData uri="http://schemas.openxmlformats.org/drawingml/2006/table">
            <a:tbl>
              <a:tblPr/>
              <a:tblGrid>
                <a:gridCol w="1371599"/>
                <a:gridCol w="838201"/>
                <a:gridCol w="1371599"/>
                <a:gridCol w="1447800"/>
                <a:gridCol w="1371600"/>
                <a:gridCol w="1100890"/>
                <a:gridCol w="133751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Reg_Date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Stock 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2019/10/21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USA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2019/10/21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USA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2019/10/3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2019/10/10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India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7604" name="Text Box 36"/>
          <p:cNvSpPr txBox="1">
            <a:spLocks noChangeArrowheads="1"/>
          </p:cNvSpPr>
          <p:nvPr/>
        </p:nvSpPr>
        <p:spPr bwMode="auto">
          <a:xfrm>
            <a:off x="3362729" y="762000"/>
            <a:ext cx="15424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237627" name="AutoShape 59"/>
          <p:cNvSpPr>
            <a:spLocks noChangeArrowheads="1"/>
          </p:cNvSpPr>
          <p:nvPr/>
        </p:nvSpPr>
        <p:spPr bwMode="auto">
          <a:xfrm rot="4933648">
            <a:off x="228600" y="775978"/>
            <a:ext cx="914400" cy="619125"/>
          </a:xfrm>
          <a:prstGeom prst="wedgeEllipseCallout">
            <a:avLst>
              <a:gd name="adj1" fmla="val 115972"/>
              <a:gd name="adj2" fmla="val -105384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Key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1910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Can't Insert manufacturer details</a:t>
            </a:r>
          </a:p>
          <a:p>
            <a:pPr algn="ctr">
              <a:buFont typeface="Arial" pitchFamily="34" charset="0"/>
              <a:buChar char="•"/>
            </a:pPr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Deletion of product will delete the details of manufacturer</a:t>
            </a:r>
            <a:endParaRPr lang="en-US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571" name="Group 3"/>
          <p:cNvGraphicFramePr>
            <a:graphicFrameLocks noGrp="1"/>
          </p:cNvGraphicFramePr>
          <p:nvPr/>
        </p:nvGraphicFramePr>
        <p:xfrm>
          <a:off x="152401" y="152400"/>
          <a:ext cx="8839199" cy="2560320"/>
        </p:xfrm>
        <a:graphic>
          <a:graphicData uri="http://schemas.openxmlformats.org/drawingml/2006/table">
            <a:tbl>
              <a:tblPr/>
              <a:tblGrid>
                <a:gridCol w="1371599"/>
                <a:gridCol w="838201"/>
                <a:gridCol w="1371599"/>
                <a:gridCol w="1447800"/>
                <a:gridCol w="1134980"/>
                <a:gridCol w="1337510"/>
                <a:gridCol w="133751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Order_id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Ord_date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Qty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Null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Null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Null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2019/11/12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2019/12/13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2019/12/11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2019/11/22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2019/12/23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3"/>
          <p:cNvGraphicFramePr>
            <a:graphicFrameLocks noGrp="1"/>
          </p:cNvGraphicFramePr>
          <p:nvPr/>
        </p:nvGraphicFramePr>
        <p:xfrm>
          <a:off x="152400" y="3352800"/>
          <a:ext cx="3809999" cy="1371600"/>
        </p:xfrm>
        <a:graphic>
          <a:graphicData uri="http://schemas.openxmlformats.org/drawingml/2006/table">
            <a:tbl>
              <a:tblPr/>
              <a:tblGrid>
                <a:gridCol w="986928"/>
                <a:gridCol w="757409"/>
                <a:gridCol w="1009879"/>
                <a:gridCol w="1055783"/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457200" y="2819400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11" name="Text Box 36"/>
          <p:cNvSpPr txBox="1">
            <a:spLocks noChangeArrowheads="1"/>
          </p:cNvSpPr>
          <p:nvPr/>
        </p:nvSpPr>
        <p:spPr bwMode="auto">
          <a:xfrm>
            <a:off x="4495800" y="2819400"/>
            <a:ext cx="19048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Orders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graphicFrame>
        <p:nvGraphicFramePr>
          <p:cNvPr id="1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6477137"/>
              </p:ext>
            </p:extLst>
          </p:nvPr>
        </p:nvGraphicFramePr>
        <p:xfrm>
          <a:off x="4038600" y="3352800"/>
          <a:ext cx="4953000" cy="1904999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65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Order_id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ODate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Qty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Prname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65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2019/11/12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52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5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2019/1211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-685800" y="-228600"/>
            <a:ext cx="7772400" cy="1143000"/>
          </a:xfrm>
        </p:spPr>
        <p:txBody>
          <a:bodyPr/>
          <a:lstStyle/>
          <a:p>
            <a:r>
              <a:rPr lang="en-US" dirty="0"/>
              <a:t>Keys and Foreign Keys</a:t>
            </a:r>
          </a:p>
        </p:txBody>
      </p:sp>
      <p:graphicFrame>
        <p:nvGraphicFramePr>
          <p:cNvPr id="237571" name="Group 3"/>
          <p:cNvGraphicFramePr>
            <a:graphicFrameLocks noGrp="1"/>
          </p:cNvGraphicFramePr>
          <p:nvPr/>
        </p:nvGraphicFramePr>
        <p:xfrm>
          <a:off x="304800" y="4724400"/>
          <a:ext cx="6324600" cy="1828800"/>
        </p:xfrm>
        <a:graphic>
          <a:graphicData uri="http://schemas.openxmlformats.org/drawingml/2006/table">
            <a:tbl>
              <a:tblPr/>
              <a:tblGrid>
                <a:gridCol w="1638300"/>
                <a:gridCol w="1257300"/>
                <a:gridCol w="1676400"/>
                <a:gridCol w="175260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7603" name="Text Box 35"/>
          <p:cNvSpPr txBox="1">
            <a:spLocks noChangeArrowheads="1"/>
          </p:cNvSpPr>
          <p:nvPr/>
        </p:nvSpPr>
        <p:spPr bwMode="auto">
          <a:xfrm>
            <a:off x="3842091" y="4194175"/>
            <a:ext cx="14157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37604" name="Text Box 36"/>
          <p:cNvSpPr txBox="1">
            <a:spLocks noChangeArrowheads="1"/>
          </p:cNvSpPr>
          <p:nvPr/>
        </p:nvSpPr>
        <p:spPr bwMode="auto">
          <a:xfrm>
            <a:off x="3362729" y="762000"/>
            <a:ext cx="13628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Orders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237627" name="AutoShape 59"/>
          <p:cNvSpPr>
            <a:spLocks noChangeArrowheads="1"/>
          </p:cNvSpPr>
          <p:nvPr/>
        </p:nvSpPr>
        <p:spPr bwMode="auto">
          <a:xfrm rot="3343697">
            <a:off x="228600" y="775978"/>
            <a:ext cx="914400" cy="619125"/>
          </a:xfrm>
          <a:prstGeom prst="wedgeEllipseCallout">
            <a:avLst>
              <a:gd name="adj1" fmla="val 115972"/>
              <a:gd name="adj2" fmla="val -105384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Key</a:t>
            </a:r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6477137"/>
              </p:ext>
            </p:extLst>
          </p:nvPr>
        </p:nvGraphicFramePr>
        <p:xfrm>
          <a:off x="304801" y="1447801"/>
          <a:ext cx="8534400" cy="2743200"/>
        </p:xfrm>
        <a:graphic>
          <a:graphicData uri="http://schemas.openxmlformats.org/drawingml/2006/table">
            <a:tbl>
              <a:tblPr/>
              <a:tblGrid>
                <a:gridCol w="2563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04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59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50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6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Order_id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ODate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QUANTITY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Prname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6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2019/11/12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Powergizmo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4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2019/12/13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SingleTouch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6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2019/1211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MultiTouch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1" name="AutoShape 59"/>
          <p:cNvSpPr>
            <a:spLocks noChangeArrowheads="1"/>
          </p:cNvSpPr>
          <p:nvPr/>
        </p:nvSpPr>
        <p:spPr bwMode="auto">
          <a:xfrm rot="3343697">
            <a:off x="56073" y="3938897"/>
            <a:ext cx="914400" cy="619125"/>
          </a:xfrm>
          <a:prstGeom prst="wedgeEllipseCallout">
            <a:avLst>
              <a:gd name="adj1" fmla="val 115972"/>
              <a:gd name="adj2" fmla="val -105384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Key</a:t>
            </a:r>
          </a:p>
        </p:txBody>
      </p:sp>
      <p:sp>
        <p:nvSpPr>
          <p:cNvPr id="12" name="AutoShape 59"/>
          <p:cNvSpPr>
            <a:spLocks noChangeArrowheads="1"/>
          </p:cNvSpPr>
          <p:nvPr/>
        </p:nvSpPr>
        <p:spPr bwMode="auto">
          <a:xfrm rot="3343697">
            <a:off x="5694744" y="408071"/>
            <a:ext cx="1605389" cy="1168539"/>
          </a:xfrm>
          <a:prstGeom prst="wedgeEllipseCallout">
            <a:avLst>
              <a:gd name="adj1" fmla="val 115972"/>
              <a:gd name="adj2" fmla="val -105384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 smtClean="0"/>
              <a:t>Foreign</a:t>
            </a:r>
          </a:p>
          <a:p>
            <a:pPr algn="ctr"/>
            <a:r>
              <a:rPr lang="en-US" dirty="0" smtClean="0"/>
              <a:t>Key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571" name="Group 3"/>
          <p:cNvGraphicFramePr>
            <a:graphicFrameLocks noGrp="1"/>
          </p:cNvGraphicFramePr>
          <p:nvPr/>
        </p:nvGraphicFramePr>
        <p:xfrm>
          <a:off x="152401" y="381000"/>
          <a:ext cx="8839199" cy="2103120"/>
        </p:xfrm>
        <a:graphic>
          <a:graphicData uri="http://schemas.openxmlformats.org/drawingml/2006/table">
            <a:tbl>
              <a:tblPr/>
              <a:tblGrid>
                <a:gridCol w="1371599"/>
                <a:gridCol w="838201"/>
                <a:gridCol w="1371599"/>
                <a:gridCol w="1447800"/>
                <a:gridCol w="1371600"/>
                <a:gridCol w="1100890"/>
                <a:gridCol w="133751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Reg_Date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Stock 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2019/10/21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USA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2019/10/21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USA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2019/10/3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2019/10/10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India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304800" y="2743200"/>
            <a:ext cx="14157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Product</a:t>
            </a:r>
          </a:p>
        </p:txBody>
      </p:sp>
      <p:graphicFrame>
        <p:nvGraphicFramePr>
          <p:cNvPr id="11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6477137"/>
              </p:ext>
            </p:extLst>
          </p:nvPr>
        </p:nvGraphicFramePr>
        <p:xfrm>
          <a:off x="4267201" y="3200400"/>
          <a:ext cx="4495799" cy="25146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95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40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CompName</a:t>
                      </a:r>
                      <a:endParaRPr kumimoji="0" lang="en-US" sz="1400" b="1" i="0" u="sng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RegDate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 Price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GizmoWorks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2019/10/21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2019/10/3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Hitachi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2019/10/10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" name="Text Box 36"/>
          <p:cNvSpPr txBox="1">
            <a:spLocks noChangeArrowheads="1"/>
          </p:cNvSpPr>
          <p:nvPr/>
        </p:nvSpPr>
        <p:spPr bwMode="auto">
          <a:xfrm>
            <a:off x="5257800" y="2524780"/>
            <a:ext cx="21996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IN" sz="28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COMPDTLS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graphicFrame>
        <p:nvGraphicFramePr>
          <p:cNvPr id="13" name="Group 3"/>
          <p:cNvGraphicFramePr>
            <a:graphicFrameLocks noGrp="1"/>
          </p:cNvGraphicFramePr>
          <p:nvPr/>
        </p:nvGraphicFramePr>
        <p:xfrm>
          <a:off x="152400" y="3352800"/>
          <a:ext cx="3809999" cy="1371600"/>
        </p:xfrm>
        <a:graphic>
          <a:graphicData uri="http://schemas.openxmlformats.org/drawingml/2006/table">
            <a:tbl>
              <a:tblPr/>
              <a:tblGrid>
                <a:gridCol w="986928"/>
                <a:gridCol w="757409"/>
                <a:gridCol w="1009879"/>
                <a:gridCol w="1055783"/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</TotalTime>
  <Words>1635</Words>
  <Application>Microsoft Office PowerPoint</Application>
  <PresentationFormat>On-screen Show (4:3)</PresentationFormat>
  <Paragraphs>1077</Paragraphs>
  <Slides>55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Default Design</vt:lpstr>
      <vt:lpstr>Database Management Systems and SQL</vt:lpstr>
      <vt:lpstr>DATABASE   Collection of Logically related tables </vt:lpstr>
      <vt:lpstr>Keys and Foreign Keys</vt:lpstr>
      <vt:lpstr>Keys and Foreign Keys</vt:lpstr>
      <vt:lpstr>Keys and Foreign Keys</vt:lpstr>
      <vt:lpstr>Keys and Foreign Keys</vt:lpstr>
      <vt:lpstr>Slide 7</vt:lpstr>
      <vt:lpstr>Keys and Foreign Keys</vt:lpstr>
      <vt:lpstr>Slide 9</vt:lpstr>
      <vt:lpstr>Keys and Foreign Keys</vt:lpstr>
      <vt:lpstr>Company</vt:lpstr>
      <vt:lpstr>Foreign Keys : Value of FK either equals to the value of PK to which it is referred or NULL</vt:lpstr>
      <vt:lpstr>Create table Orders</vt:lpstr>
      <vt:lpstr>Insert into  Orders</vt:lpstr>
      <vt:lpstr>Joins</vt:lpstr>
      <vt:lpstr>Joins</vt:lpstr>
      <vt:lpstr>Simple Aggregation</vt:lpstr>
      <vt:lpstr>Simple Aggregation</vt:lpstr>
      <vt:lpstr>Grouping and Aggregation</vt:lpstr>
      <vt:lpstr>GROUP BY WITH ORDER BY</vt:lpstr>
      <vt:lpstr>Having Clause: conditions on aggregates</vt:lpstr>
      <vt:lpstr>Slide 22</vt:lpstr>
      <vt:lpstr>NULLS in SQL</vt:lpstr>
      <vt:lpstr>Null Values</vt:lpstr>
      <vt:lpstr>Deletions</vt:lpstr>
      <vt:lpstr>Deletions</vt:lpstr>
      <vt:lpstr>Updation</vt:lpstr>
      <vt:lpstr>Updation</vt:lpstr>
      <vt:lpstr>Updation</vt:lpstr>
      <vt:lpstr>Updates</vt:lpstr>
      <vt:lpstr>Drop Commands:  Drop table product; </vt:lpstr>
      <vt:lpstr>Alter Commands:   use to alter the structure of table. E.g. add / delete columns, rename, change in datatypes, add or drop constraints</vt:lpstr>
      <vt:lpstr>Alter Commands:  Add new column : pcode and quantity  ALTER TABLE &lt;table_name&gt; ADD &lt;column_name datatype&gt;;   ALTER TABLE product ADD pcode varchar(5);   ALTER TABLE product ADD Quantity int;  </vt:lpstr>
      <vt:lpstr>Alter Commands:  Drop column :   ALTER TABLE table_name DROP COLUMN column_name;  ALTER TABLE product DROP quantity  </vt:lpstr>
      <vt:lpstr>Alter Commands: Modify existing Column  ALTER TABLE table_name MODIFY COLUMN column_name datatype;    ALTER TABLE product MODIFY COLUMN pcode varchar(10);   </vt:lpstr>
      <vt:lpstr>Alter Commands: Modify existing Column: add constraints    ALTER TABLE table_name MODIFY column_name datatype NOT NULL;    ALTER TABLE compdtls MODIFY regdate date NOT NULL;</vt:lpstr>
      <vt:lpstr>Alter Commands:  Modify existing Column:  add primary key    ALTER TABLE product ADD CONSTRAINT pk PRIMARY KEY (pcode);</vt:lpstr>
      <vt:lpstr>Alter Commands:  Modify existing Column:  drop primary key     ALTER TABLE product DROP PRIMARY KEY;    </vt:lpstr>
      <vt:lpstr>Alter Commands:  Modify existing Column:  add Foreign  key   </vt:lpstr>
      <vt:lpstr>Slide 40</vt:lpstr>
      <vt:lpstr>Exercise: Nested Queries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Suciu</dc:creator>
  <cp:lastModifiedBy>MONIKA</cp:lastModifiedBy>
  <cp:revision>301</cp:revision>
  <dcterms:created xsi:type="dcterms:W3CDTF">2009-04-22T19:24:48Z</dcterms:created>
  <dcterms:modified xsi:type="dcterms:W3CDTF">2020-03-31T03:33:53Z</dcterms:modified>
</cp:coreProperties>
</file>