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5EE6DC-CF1C-BD49-91C0-8EB115748EB5}" v="3" dt="2020-04-01T12:20:00.0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9"/>
  </p:normalViewPr>
  <p:slideViewPr>
    <p:cSldViewPr snapToGrid="0" snapToObjects="1">
      <p:cViewPr>
        <p:scale>
          <a:sx n="100" d="100"/>
          <a:sy n="100" d="100"/>
        </p:scale>
        <p:origin x="10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4/1/20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7559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4/1/20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27794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4/1/20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5885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2562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4/1/20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62223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773293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8560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4/1/20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562155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4/1/20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870530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4/1/20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97217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4/1/20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874011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4/1/20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195648558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8" r:id="rId6"/>
    <p:sldLayoutId id="2147483713" r:id="rId7"/>
    <p:sldLayoutId id="2147483714" r:id="rId8"/>
    <p:sldLayoutId id="2147483715" r:id="rId9"/>
    <p:sldLayoutId id="2147483717" r:id="rId10"/>
    <p:sldLayoutId id="214748371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32">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food&#10;&#10;Description automatically generated">
            <a:extLst>
              <a:ext uri="{FF2B5EF4-FFF2-40B4-BE49-F238E27FC236}">
                <a16:creationId xmlns:a16="http://schemas.microsoft.com/office/drawing/2014/main" id="{12E0C62F-FBBA-46AF-9E4D-FEDF07591D0D}"/>
              </a:ext>
            </a:extLst>
          </p:cNvPr>
          <p:cNvPicPr>
            <a:picLocks noChangeAspect="1"/>
          </p:cNvPicPr>
          <p:nvPr/>
        </p:nvPicPr>
        <p:blipFill rotWithShape="1">
          <a:blip r:embed="rId2"/>
          <a:srcRect r="31053" b="9090"/>
          <a:stretch/>
        </p:blipFill>
        <p:spPr>
          <a:xfrm>
            <a:off x="3523488" y="10"/>
            <a:ext cx="8668512" cy="6857990"/>
          </a:xfrm>
          <a:prstGeom prst="rect">
            <a:avLst/>
          </a:prstGeom>
        </p:spPr>
      </p:pic>
      <p:sp>
        <p:nvSpPr>
          <p:cNvPr id="42" name="Rectangle 34">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A5BD3F3-DB04-F641-8B0E-36AA37AFF76F}"/>
              </a:ext>
            </a:extLst>
          </p:cNvPr>
          <p:cNvSpPr>
            <a:spLocks noGrp="1"/>
          </p:cNvSpPr>
          <p:nvPr>
            <p:ph type="ctrTitle"/>
          </p:nvPr>
        </p:nvSpPr>
        <p:spPr>
          <a:xfrm>
            <a:off x="477981" y="1122363"/>
            <a:ext cx="4023360" cy="3204134"/>
          </a:xfrm>
        </p:spPr>
        <p:txBody>
          <a:bodyPr anchor="b">
            <a:normAutofit/>
          </a:bodyPr>
          <a:lstStyle/>
          <a:p>
            <a:r>
              <a:rPr lang="en-GB" sz="4800" dirty="0"/>
              <a:t>MAGIC REALISM</a:t>
            </a:r>
          </a:p>
        </p:txBody>
      </p:sp>
      <p:sp>
        <p:nvSpPr>
          <p:cNvPr id="3" name="Subtitle 2">
            <a:extLst>
              <a:ext uri="{FF2B5EF4-FFF2-40B4-BE49-F238E27FC236}">
                <a16:creationId xmlns:a16="http://schemas.microsoft.com/office/drawing/2014/main" id="{A14ADC55-35A7-4248-AF80-45800D8DAA12}"/>
              </a:ext>
            </a:extLst>
          </p:cNvPr>
          <p:cNvSpPr>
            <a:spLocks noGrp="1"/>
          </p:cNvSpPr>
          <p:nvPr>
            <p:ph type="subTitle" idx="1"/>
          </p:nvPr>
        </p:nvSpPr>
        <p:spPr>
          <a:xfrm>
            <a:off x="477980" y="4872922"/>
            <a:ext cx="5808520" cy="1208141"/>
          </a:xfrm>
        </p:spPr>
        <p:txBody>
          <a:bodyPr>
            <a:normAutofit/>
          </a:bodyPr>
          <a:lstStyle/>
          <a:p>
            <a:pPr algn="just"/>
            <a:r>
              <a:rPr lang="en-GB" sz="2000" dirty="0"/>
              <a:t>JIGYASA SONDHI</a:t>
            </a:r>
          </a:p>
          <a:p>
            <a:pPr algn="just"/>
            <a:r>
              <a:rPr lang="en-GB" sz="2000" dirty="0"/>
              <a:t>(E-NOTES IN LIEU OF CLASSROOM LECTURES)</a:t>
            </a:r>
          </a:p>
        </p:txBody>
      </p:sp>
      <p:sp>
        <p:nvSpPr>
          <p:cNvPr id="43" name="Rectangle 3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3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609440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A47F47-9EF6-D743-8BDD-06FE8DABA7EA}"/>
              </a:ext>
            </a:extLst>
          </p:cNvPr>
          <p:cNvSpPr txBox="1"/>
          <p:nvPr/>
        </p:nvSpPr>
        <p:spPr>
          <a:xfrm>
            <a:off x="565150" y="369172"/>
            <a:ext cx="11061700" cy="5842497"/>
          </a:xfrm>
          <a:prstGeom prst="rect">
            <a:avLst/>
          </a:prstGeom>
          <a:noFill/>
        </p:spPr>
        <p:txBody>
          <a:bodyPr wrap="square" rtlCol="0">
            <a:spAutoFit/>
          </a:bodyPr>
          <a:lstStyle/>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MR is an artistic genre in which magical elements appear in a realistic setting. Term MR was first used by German art critic Franz </a:t>
            </a:r>
            <a:r>
              <a:rPr lang="en-GB" sz="2800" dirty="0" err="1">
                <a:latin typeface="Calibri" panose="020F0502020204030204" pitchFamily="34" charset="0"/>
                <a:cs typeface="Calibri" panose="020F0502020204030204" pitchFamily="34" charset="0"/>
              </a:rPr>
              <a:t>Roh</a:t>
            </a:r>
            <a:r>
              <a:rPr lang="en-GB" sz="2800" dirty="0">
                <a:latin typeface="Calibri" panose="020F0502020204030204" pitchFamily="34" charset="0"/>
                <a:cs typeface="Calibri" panose="020F0502020204030204" pitchFamily="34" charset="0"/>
              </a:rPr>
              <a:t> to describe a painting which demonstrated an altered reality.</a:t>
            </a:r>
          </a:p>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In lit, MR often combines external factors of human existence with internal ones: It is a fusion between scientific physical reality &amp; psychological human reality. Incorporates aspects of human existence such as thoughts, emotions, dreams, cultural mythologies &amp; imaginations.</a:t>
            </a:r>
          </a:p>
          <a:p>
            <a:pPr marL="457200" indent="-457200" algn="just">
              <a:lnSpc>
                <a:spcPct val="150000"/>
              </a:lnSpc>
              <a:buFont typeface="Arial" panose="020B0604020202020204" pitchFamily="34" charset="0"/>
              <a:buChar char="•"/>
            </a:pPr>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14442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359DAF-0F9C-6442-BC41-F21364582746}"/>
              </a:ext>
            </a:extLst>
          </p:cNvPr>
          <p:cNvSpPr txBox="1"/>
          <p:nvPr/>
        </p:nvSpPr>
        <p:spPr>
          <a:xfrm>
            <a:off x="520700" y="457200"/>
            <a:ext cx="10325100" cy="6124754"/>
          </a:xfrm>
          <a:prstGeom prst="rect">
            <a:avLst/>
          </a:prstGeom>
          <a:noFill/>
        </p:spPr>
        <p:txBody>
          <a:bodyPr wrap="square" rtlCol="0">
            <a:spAutoFit/>
          </a:bodyPr>
          <a:lstStyle/>
          <a:p>
            <a:pPr marL="457200" indent="-457200" algn="just">
              <a:buFont typeface="Arial" panose="020B0604020202020204" pitchFamily="34" charset="0"/>
              <a:buChar char="•"/>
            </a:pPr>
            <a:r>
              <a:rPr lang="en-GB" sz="2800" b="1" dirty="0">
                <a:latin typeface="Calibri" panose="020F0502020204030204" pitchFamily="34" charset="0"/>
                <a:cs typeface="Calibri" panose="020F0502020204030204" pitchFamily="34" charset="0"/>
              </a:rPr>
              <a:t>MH Abrams</a:t>
            </a:r>
            <a:r>
              <a:rPr lang="en-GB" sz="2800" dirty="0">
                <a:latin typeface="Calibri" panose="020F0502020204030204" pitchFamily="34" charset="0"/>
                <a:cs typeface="Calibri" panose="020F0502020204030204" pitchFamily="34" charset="0"/>
              </a:rPr>
              <a:t> – “Term originally applied </a:t>
            </a:r>
            <a:r>
              <a:rPr lang="en-IN" sz="2800" dirty="0">
                <a:latin typeface="Calibri" panose="020F0502020204030204" pitchFamily="34" charset="0"/>
                <a:cs typeface="Calibri" panose="020F0502020204030204" pitchFamily="34" charset="0"/>
              </a:rPr>
              <a:t>in the 1920s to a school of painters, is used to describe the prose fiction of Jorge Luis Borges in Argentina, as well as the work of writers such as </a:t>
            </a:r>
            <a:r>
              <a:rPr lang="en-IN" sz="2800" dirty="0" err="1">
                <a:latin typeface="Calibri" panose="020F0502020204030204" pitchFamily="34" charset="0"/>
                <a:cs typeface="Calibri" panose="020F0502020204030204" pitchFamily="34" charset="0"/>
              </a:rPr>
              <a:t>Márquez</a:t>
            </a:r>
            <a:r>
              <a:rPr lang="en-IN" sz="2800" dirty="0">
                <a:latin typeface="Calibri" panose="020F0502020204030204" pitchFamily="34" charset="0"/>
                <a:cs typeface="Calibri" panose="020F0502020204030204" pitchFamily="34" charset="0"/>
              </a:rPr>
              <a:t> in Colombia, Gunter Grass in Germany, and John Fowles in England. These writers interweave, in an ever-shifting pattern, a sharply etched realism in representing ordinary events and descriptive details together with fantastic and dreamlike elements, as well as with materials derived from myth and fairy tales. These novels violate, in various ways, standard novelistic expectations by drastic - and sometimes highly effective - experiments with subject matter, form, style, temporal sequence, and fusions of the everyday, the fantastic, the mythical, and the nightmarish, in renderings that blur traditional distinctions between what is serious or trivial, horrible or ludicrous, tragic or comic.”</a:t>
            </a:r>
            <a:r>
              <a:rPr lang="en-GB" sz="28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511740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F67E8E-D397-964A-BE13-8651DDC0572F}"/>
              </a:ext>
            </a:extLst>
          </p:cNvPr>
          <p:cNvSpPr txBox="1"/>
          <p:nvPr/>
        </p:nvSpPr>
        <p:spPr>
          <a:xfrm>
            <a:off x="762000" y="203200"/>
            <a:ext cx="11074400" cy="5842497"/>
          </a:xfrm>
          <a:prstGeom prst="rect">
            <a:avLst/>
          </a:prstGeom>
          <a:noFill/>
        </p:spPr>
        <p:txBody>
          <a:bodyPr wrap="square" rtlCol="0">
            <a:spAutoFit/>
          </a:bodyPr>
          <a:lstStyle/>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Six features that can be found in all MR texts:</a:t>
            </a:r>
          </a:p>
          <a:p>
            <a:pPr marL="514350" indent="-514350" algn="just">
              <a:lnSpc>
                <a:spcPct val="150000"/>
              </a:lnSpc>
              <a:buAutoNum type="arabicPeriod"/>
            </a:pPr>
            <a:r>
              <a:rPr lang="en-GB" sz="2800" dirty="0">
                <a:latin typeface="Calibri" panose="020F0502020204030204" pitchFamily="34" charset="0"/>
                <a:cs typeface="Calibri" panose="020F0502020204030204" pitchFamily="34" charset="0"/>
              </a:rPr>
              <a:t>Perspective is that of ‘the other’</a:t>
            </a:r>
          </a:p>
          <a:p>
            <a:pPr marL="514350" indent="-514350" algn="just">
              <a:lnSpc>
                <a:spcPct val="150000"/>
              </a:lnSpc>
              <a:buAutoNum type="arabicPeriod"/>
            </a:pPr>
            <a:r>
              <a:rPr lang="en-GB" sz="2800" dirty="0">
                <a:latin typeface="Calibri" panose="020F0502020204030204" pitchFamily="34" charset="0"/>
                <a:cs typeface="Calibri" panose="020F0502020204030204" pitchFamily="34" charset="0"/>
              </a:rPr>
              <a:t>Duties of readers in decoding texts have evolved</a:t>
            </a:r>
          </a:p>
          <a:p>
            <a:pPr marL="514350" indent="-514350" algn="just">
              <a:lnSpc>
                <a:spcPct val="150000"/>
              </a:lnSpc>
              <a:buAutoNum type="arabicPeriod"/>
            </a:pPr>
            <a:r>
              <a:rPr lang="en-GB" sz="2800" dirty="0">
                <a:latin typeface="Calibri" panose="020F0502020204030204" pitchFamily="34" charset="0"/>
                <a:cs typeface="Calibri" panose="020F0502020204030204" pitchFamily="34" charset="0"/>
              </a:rPr>
              <a:t>Setting has a relatively specific, historical, geographical, cultural context</a:t>
            </a:r>
          </a:p>
          <a:p>
            <a:pPr marL="514350" indent="-514350" algn="just">
              <a:lnSpc>
                <a:spcPct val="150000"/>
              </a:lnSpc>
              <a:buAutoNum type="arabicPeriod"/>
            </a:pPr>
            <a:r>
              <a:rPr lang="en-GB" sz="2800" dirty="0">
                <a:latin typeface="Calibri" panose="020F0502020204030204" pitchFamily="34" charset="0"/>
                <a:cs typeface="Calibri" panose="020F0502020204030204" pitchFamily="34" charset="0"/>
              </a:rPr>
              <a:t>Reality presented as human experience of universe and elements such as dreams &amp; imaginations are consequently present</a:t>
            </a:r>
          </a:p>
          <a:p>
            <a:pPr marL="514350" indent="-514350" algn="just">
              <a:lnSpc>
                <a:spcPct val="150000"/>
              </a:lnSpc>
              <a:buAutoNum type="arabicPeriod"/>
            </a:pPr>
            <a:r>
              <a:rPr lang="en-GB" sz="2800" dirty="0">
                <a:latin typeface="Calibri" panose="020F0502020204030204" pitchFamily="34" charset="0"/>
                <a:cs typeface="Calibri" panose="020F0502020204030204" pitchFamily="34" charset="0"/>
              </a:rPr>
              <a:t>Free, post-structuralist style of writing</a:t>
            </a:r>
          </a:p>
          <a:p>
            <a:pPr marL="514350" indent="-514350" algn="just">
              <a:lnSpc>
                <a:spcPct val="150000"/>
              </a:lnSpc>
              <a:buAutoNum type="arabicPeriod"/>
            </a:pPr>
            <a:r>
              <a:rPr lang="en-GB" sz="2800" dirty="0">
                <a:latin typeface="Calibri" panose="020F0502020204030204" pitchFamily="34" charset="0"/>
                <a:cs typeface="Calibri" panose="020F0502020204030204" pitchFamily="34" charset="0"/>
              </a:rPr>
              <a:t>The inexplicable in its shapes and forms plays a major role in all MR texts.</a:t>
            </a:r>
          </a:p>
        </p:txBody>
      </p:sp>
    </p:spTree>
    <p:extLst>
      <p:ext uri="{BB962C8B-B14F-4D97-AF65-F5344CB8AC3E}">
        <p14:creationId xmlns:p14="http://schemas.microsoft.com/office/powerpoint/2010/main" val="1103252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2AF9CA-3409-164F-85BC-224F54659DAE}"/>
              </a:ext>
            </a:extLst>
          </p:cNvPr>
          <p:cNvSpPr txBox="1"/>
          <p:nvPr/>
        </p:nvSpPr>
        <p:spPr>
          <a:xfrm>
            <a:off x="622300" y="558800"/>
            <a:ext cx="10668000" cy="5842497"/>
          </a:xfrm>
          <a:prstGeom prst="rect">
            <a:avLst/>
          </a:prstGeom>
          <a:noFill/>
        </p:spPr>
        <p:txBody>
          <a:bodyPr wrap="square" rtlCol="0">
            <a:spAutoFit/>
          </a:bodyPr>
          <a:lstStyle/>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Although MR lit varies in its structure &amp; presentation, one universal theme is the use of the fantastical to highlight &amp; challenge the setting’s paradigm, rather than merely as a plot device or setting</a:t>
            </a:r>
          </a:p>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MR often considered as a sub-category of post-modern fiction due to its use of techniques similar to those other post-modernists such as the distortion of time</a:t>
            </a:r>
          </a:p>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Like many Latin American writers, GGM has been linked to MR lit. The lit of this type is usually characterised by elements of the fantastic woven into the story with a dead-pan sense of presentation.</a:t>
            </a:r>
          </a:p>
        </p:txBody>
      </p:sp>
    </p:spTree>
    <p:extLst>
      <p:ext uri="{BB962C8B-B14F-4D97-AF65-F5344CB8AC3E}">
        <p14:creationId xmlns:p14="http://schemas.microsoft.com/office/powerpoint/2010/main" val="565494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F3BA66-3F61-A84C-8E3F-0F9C9CF2691E}"/>
              </a:ext>
            </a:extLst>
          </p:cNvPr>
          <p:cNvSpPr txBox="1"/>
          <p:nvPr/>
        </p:nvSpPr>
        <p:spPr>
          <a:xfrm>
            <a:off x="139700" y="0"/>
            <a:ext cx="11849100" cy="7135158"/>
          </a:xfrm>
          <a:prstGeom prst="rect">
            <a:avLst/>
          </a:prstGeom>
          <a:noFill/>
        </p:spPr>
        <p:txBody>
          <a:bodyPr wrap="square" rtlCol="0">
            <a:spAutoFit/>
          </a:bodyPr>
          <a:lstStyle/>
          <a:p>
            <a:pPr marL="457200" indent="-457200" algn="just">
              <a:lnSpc>
                <a:spcPct val="150000"/>
              </a:lnSpc>
              <a:buFont typeface="Arial" panose="020B0604020202020204" pitchFamily="34" charset="0"/>
              <a:buChar char="•"/>
            </a:pPr>
            <a:r>
              <a:rPr lang="en-GB" sz="2700" dirty="0">
                <a:latin typeface="Calibri" panose="020F0502020204030204" pitchFamily="34" charset="0"/>
                <a:cs typeface="Calibri" panose="020F0502020204030204" pitchFamily="34" charset="0"/>
              </a:rPr>
              <a:t>The novel </a:t>
            </a:r>
            <a:r>
              <a:rPr lang="en-GB" sz="2700" i="1" dirty="0">
                <a:latin typeface="Calibri" panose="020F0502020204030204" pitchFamily="34" charset="0"/>
                <a:cs typeface="Calibri" panose="020F0502020204030204" pitchFamily="34" charset="0"/>
              </a:rPr>
              <a:t>Chronicle of a Death Foretold</a:t>
            </a:r>
            <a:r>
              <a:rPr lang="en-GB" sz="2700" dirty="0">
                <a:latin typeface="Calibri" panose="020F0502020204030204" pitchFamily="34" charset="0"/>
                <a:cs typeface="Calibri" panose="020F0502020204030204" pitchFamily="34" charset="0"/>
              </a:rPr>
              <a:t> exhibits many aspects written in MR style. For instance, novel makes oblique reference to God. </a:t>
            </a:r>
          </a:p>
          <a:p>
            <a:pPr marL="457200" indent="-457200" algn="just">
              <a:lnSpc>
                <a:spcPct val="150000"/>
              </a:lnSpc>
              <a:buFont typeface="Arial" panose="020B0604020202020204" pitchFamily="34" charset="0"/>
              <a:buChar char="•"/>
            </a:pPr>
            <a:r>
              <a:rPr lang="en-GB" sz="2700" dirty="0">
                <a:latin typeface="Calibri" panose="020F0502020204030204" pitchFamily="34" charset="0"/>
                <a:cs typeface="Calibri" panose="020F0502020204030204" pitchFamily="34" charset="0"/>
              </a:rPr>
              <a:t>Additionally, it has the MR aspects of a warped timeline:</a:t>
            </a:r>
          </a:p>
          <a:p>
            <a:pPr marL="514350" indent="-514350" algn="just">
              <a:lnSpc>
                <a:spcPct val="150000"/>
              </a:lnSpc>
              <a:buAutoNum type="arabicPeriod"/>
            </a:pPr>
            <a:r>
              <a:rPr lang="en-GB" sz="2700" dirty="0">
                <a:latin typeface="Calibri" panose="020F0502020204030204" pitchFamily="34" charset="0"/>
                <a:cs typeface="Calibri" panose="020F0502020204030204" pitchFamily="34" charset="0"/>
              </a:rPr>
              <a:t>Main plot plays five times, once in each of the five chapters. While this is reminiscent of </a:t>
            </a:r>
            <a:r>
              <a:rPr lang="en-GB" sz="2700" u="sng" dirty="0">
                <a:latin typeface="Calibri" panose="020F0502020204030204" pitchFamily="34" charset="0"/>
                <a:cs typeface="Calibri" panose="020F0502020204030204" pitchFamily="34" charset="0"/>
              </a:rPr>
              <a:t>traditional tragic format</a:t>
            </a:r>
            <a:r>
              <a:rPr lang="en-GB" sz="2700" dirty="0">
                <a:latin typeface="Calibri" panose="020F0502020204030204" pitchFamily="34" charset="0"/>
                <a:cs typeface="Calibri" panose="020F0502020204030204" pitchFamily="34" charset="0"/>
              </a:rPr>
              <a:t>, it turns it inside out.</a:t>
            </a:r>
          </a:p>
          <a:p>
            <a:pPr marL="514350" indent="-514350" algn="just">
              <a:lnSpc>
                <a:spcPct val="150000"/>
              </a:lnSpc>
              <a:buAutoNum type="arabicPeriod"/>
            </a:pPr>
            <a:r>
              <a:rPr lang="en-GB" sz="2700" dirty="0">
                <a:latin typeface="Calibri" panose="020F0502020204030204" pitchFamily="34" charset="0"/>
                <a:cs typeface="Calibri" panose="020F0502020204030204" pitchFamily="34" charset="0"/>
              </a:rPr>
              <a:t>Narrator’s inclusion of personal judgements as well as events occurring many years after the drama unfolds, seems to breach the definition of a chronicle.</a:t>
            </a:r>
          </a:p>
          <a:p>
            <a:pPr marL="514350" indent="-514350" algn="just">
              <a:lnSpc>
                <a:spcPct val="150000"/>
              </a:lnSpc>
              <a:buAutoNum type="arabicPeriod"/>
            </a:pPr>
            <a:r>
              <a:rPr lang="en-GB" sz="2700" dirty="0">
                <a:latin typeface="Calibri" panose="020F0502020204030204" pitchFamily="34" charset="0"/>
                <a:cs typeface="Calibri" panose="020F0502020204030204" pitchFamily="34" charset="0"/>
              </a:rPr>
              <a:t>Kaleidoscopic imagery found in novel adds to this impression and combined with the contorted chronological structure and the town people’s anticipation of Santiago’s murder erodes plausibility of mere irresponsibility as an explanation for the tragedy.   (cont.           ) </a:t>
            </a:r>
          </a:p>
        </p:txBody>
      </p:sp>
      <p:sp>
        <p:nvSpPr>
          <p:cNvPr id="4" name="Right Arrow 3">
            <a:extLst>
              <a:ext uri="{FF2B5EF4-FFF2-40B4-BE49-F238E27FC236}">
                <a16:creationId xmlns:a16="http://schemas.microsoft.com/office/drawing/2014/main" id="{0851E169-E6CF-704B-BB64-C59BB4926CF6}"/>
              </a:ext>
            </a:extLst>
          </p:cNvPr>
          <p:cNvSpPr/>
          <p:nvPr/>
        </p:nvSpPr>
        <p:spPr>
          <a:xfrm>
            <a:off x="5721350" y="6464300"/>
            <a:ext cx="685800" cy="2159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20755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02699A-72CB-FB42-89C9-53F41498442D}"/>
              </a:ext>
            </a:extLst>
          </p:cNvPr>
          <p:cNvSpPr txBox="1"/>
          <p:nvPr/>
        </p:nvSpPr>
        <p:spPr>
          <a:xfrm>
            <a:off x="952500" y="711200"/>
            <a:ext cx="10464800" cy="3257174"/>
          </a:xfrm>
          <a:prstGeom prst="rect">
            <a:avLst/>
          </a:prstGeom>
          <a:noFill/>
        </p:spPr>
        <p:txBody>
          <a:bodyPr wrap="square" rtlCol="0">
            <a:spAutoFit/>
          </a:bodyPr>
          <a:lstStyle/>
          <a:p>
            <a:pPr algn="just">
              <a:lnSpc>
                <a:spcPct val="150000"/>
              </a:lnSpc>
            </a:pPr>
            <a:r>
              <a:rPr lang="en-GB" sz="2800" dirty="0">
                <a:latin typeface="Calibri" panose="020F0502020204030204" pitchFamily="34" charset="0"/>
                <a:cs typeface="Calibri" panose="020F0502020204030204" pitchFamily="34" charset="0"/>
              </a:rPr>
              <a:t>4.   Incongruities fit in with the MR style: it may be put down to fate.</a:t>
            </a:r>
          </a:p>
          <a:p>
            <a:pPr algn="just">
              <a:lnSpc>
                <a:spcPct val="150000"/>
              </a:lnSpc>
            </a:pPr>
            <a:r>
              <a:rPr lang="en-GB" sz="2800" dirty="0">
                <a:latin typeface="Calibri" panose="020F0502020204030204" pitchFamily="34" charset="0"/>
                <a:cs typeface="Calibri" panose="020F0502020204030204" pitchFamily="34" charset="0"/>
              </a:rPr>
              <a:t>5.   Opposite of unlikely powerlessness, unlikely endurance, is also    </a:t>
            </a:r>
          </a:p>
          <a:p>
            <a:pPr algn="just">
              <a:lnSpc>
                <a:spcPct val="150000"/>
              </a:lnSpc>
            </a:pPr>
            <a:r>
              <a:rPr lang="en-GB" sz="2800" dirty="0">
                <a:latin typeface="Calibri" panose="020F0502020204030204" pitchFamily="34" charset="0"/>
                <a:cs typeface="Calibri" panose="020F0502020204030204" pitchFamily="34" charset="0"/>
              </a:rPr>
              <a:t>    present as Santiago’s stench permeates the town even after he dies. </a:t>
            </a:r>
          </a:p>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Subtle intersection of human values and supernatural with the physical world is a hallmark of MR</a:t>
            </a:r>
          </a:p>
        </p:txBody>
      </p:sp>
    </p:spTree>
    <p:extLst>
      <p:ext uri="{BB962C8B-B14F-4D97-AF65-F5344CB8AC3E}">
        <p14:creationId xmlns:p14="http://schemas.microsoft.com/office/powerpoint/2010/main" val="1031182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29EAAE-AC1E-6D45-85D7-361D1CC32ECA}"/>
              </a:ext>
            </a:extLst>
          </p:cNvPr>
          <p:cNvSpPr txBox="1"/>
          <p:nvPr/>
        </p:nvSpPr>
        <p:spPr>
          <a:xfrm>
            <a:off x="1066800" y="812800"/>
            <a:ext cx="10020300" cy="5196166"/>
          </a:xfrm>
          <a:prstGeom prst="rect">
            <a:avLst/>
          </a:prstGeom>
          <a:noFill/>
        </p:spPr>
        <p:txBody>
          <a:bodyPr wrap="square" rtlCol="0">
            <a:spAutoFit/>
          </a:bodyPr>
          <a:lstStyle/>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Salman Rushdie, an Anglo-Indian novelist, whose style is often classified under MR, has principally used MR in his famous </a:t>
            </a:r>
            <a:r>
              <a:rPr lang="en-GB" sz="2800" i="1" dirty="0">
                <a:latin typeface="Calibri" panose="020F0502020204030204" pitchFamily="34" charset="0"/>
                <a:cs typeface="Calibri" panose="020F0502020204030204" pitchFamily="34" charset="0"/>
              </a:rPr>
              <a:t>Midnight’s Children</a:t>
            </a:r>
            <a:r>
              <a:rPr lang="en-GB" sz="2800" dirty="0">
                <a:latin typeface="Calibri" panose="020F0502020204030204" pitchFamily="34" charset="0"/>
                <a:cs typeface="Calibri" panose="020F0502020204030204" pitchFamily="34" charset="0"/>
              </a:rPr>
              <a:t>.</a:t>
            </a:r>
          </a:p>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Novel involves telepathic abilities of Saleem and the other thousand and one children born at the stroke of midnight on August 15, 1947 (date of Indian Independence)</a:t>
            </a:r>
          </a:p>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Abilities that  enable them to communicate with each other and in Saleem’s case, to read the minds of those around him. </a:t>
            </a:r>
          </a:p>
        </p:txBody>
      </p:sp>
    </p:spTree>
    <p:extLst>
      <p:ext uri="{BB962C8B-B14F-4D97-AF65-F5344CB8AC3E}">
        <p14:creationId xmlns:p14="http://schemas.microsoft.com/office/powerpoint/2010/main" val="184234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D26920-EE14-9C4A-9FBC-CB2E51F1DD41}"/>
              </a:ext>
            </a:extLst>
          </p:cNvPr>
          <p:cNvSpPr txBox="1"/>
          <p:nvPr/>
        </p:nvSpPr>
        <p:spPr>
          <a:xfrm>
            <a:off x="762000" y="647700"/>
            <a:ext cx="10591800" cy="3903504"/>
          </a:xfrm>
          <a:prstGeom prst="rect">
            <a:avLst/>
          </a:prstGeom>
          <a:noFill/>
        </p:spPr>
        <p:txBody>
          <a:bodyPr wrap="square" rtlCol="0">
            <a:spAutoFit/>
          </a:bodyPr>
          <a:lstStyle/>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MR has a positive impact</a:t>
            </a:r>
          </a:p>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Is a protest against the injustices, but is also a way of life, and that too, an optimistic one.</a:t>
            </a:r>
          </a:p>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MR helps to look at reality from a different perspective</a:t>
            </a:r>
          </a:p>
          <a:p>
            <a:pPr marL="457200" indent="-457200" algn="just">
              <a:lnSpc>
                <a:spcPct val="150000"/>
              </a:lnSpc>
              <a:buFont typeface="Arial" panose="020B0604020202020204" pitchFamily="34" charset="0"/>
              <a:buChar char="•"/>
            </a:pPr>
            <a:r>
              <a:rPr lang="en-GB" sz="2800" dirty="0">
                <a:latin typeface="Calibri" panose="020F0502020204030204" pitchFamily="34" charset="0"/>
                <a:cs typeface="Calibri" panose="020F0502020204030204" pitchFamily="34" charset="0"/>
              </a:rPr>
              <a:t>It is the way in which we would like to interpret the reality, but which might not be possible in the sphere of practical life.</a:t>
            </a:r>
          </a:p>
        </p:txBody>
      </p:sp>
    </p:spTree>
    <p:extLst>
      <p:ext uri="{BB962C8B-B14F-4D97-AF65-F5344CB8AC3E}">
        <p14:creationId xmlns:p14="http://schemas.microsoft.com/office/powerpoint/2010/main" val="140436272"/>
      </p:ext>
    </p:extLst>
  </p:cSld>
  <p:clrMapOvr>
    <a:masterClrMapping/>
  </p:clrMapOvr>
</p:sld>
</file>

<file path=ppt/theme/theme1.xml><?xml version="1.0" encoding="utf-8"?>
<a:theme xmlns:a="http://schemas.openxmlformats.org/drawingml/2006/main" name="AccentBoxVTI">
  <a:themeElements>
    <a:clrScheme name="AnalogousFromLightSeedRightStep">
      <a:dk1>
        <a:srgbClr val="000000"/>
      </a:dk1>
      <a:lt1>
        <a:srgbClr val="FFFFFF"/>
      </a:lt1>
      <a:dk2>
        <a:srgbClr val="242941"/>
      </a:dk2>
      <a:lt2>
        <a:srgbClr val="E8E2E2"/>
      </a:lt2>
      <a:accent1>
        <a:srgbClr val="4DB0B2"/>
      </a:accent1>
      <a:accent2>
        <a:srgbClr val="59A5E0"/>
      </a:accent2>
      <a:accent3>
        <a:srgbClr val="7787E5"/>
      </a:accent3>
      <a:accent4>
        <a:srgbClr val="7D59E0"/>
      </a:accent4>
      <a:accent5>
        <a:srgbClr val="C377E5"/>
      </a:accent5>
      <a:accent6>
        <a:srgbClr val="E059D2"/>
      </a:accent6>
      <a:hlink>
        <a:srgbClr val="AE6B69"/>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56</TotalTime>
  <Words>767</Words>
  <Application>Microsoft Macintosh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Avenir Next LT Pro</vt:lpstr>
      <vt:lpstr>Calibri</vt:lpstr>
      <vt:lpstr>AccentBoxVTI</vt:lpstr>
      <vt:lpstr>MAGIC REALISM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MAGIC REALISM</dc:title>
  <dc:creator>Prateek Sondhi</dc:creator>
  <cp:lastModifiedBy>Prateek Sondhi</cp:lastModifiedBy>
  <cp:revision>6</cp:revision>
  <dcterms:created xsi:type="dcterms:W3CDTF">2020-04-01T11:32:21Z</dcterms:created>
  <dcterms:modified xsi:type="dcterms:W3CDTF">2020-04-01T12:28:37Z</dcterms:modified>
</cp:coreProperties>
</file>