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8" r:id="rId3"/>
    <p:sldId id="259" r:id="rId4"/>
    <p:sldId id="290" r:id="rId5"/>
    <p:sldId id="260" r:id="rId6"/>
    <p:sldId id="261" r:id="rId7"/>
    <p:sldId id="262" r:id="rId8"/>
    <p:sldId id="268" r:id="rId9"/>
    <p:sldId id="269" r:id="rId10"/>
    <p:sldId id="291" r:id="rId11"/>
    <p:sldId id="270" r:id="rId12"/>
    <p:sldId id="271" r:id="rId13"/>
    <p:sldId id="272" r:id="rId14"/>
    <p:sldId id="273" r:id="rId15"/>
    <p:sldId id="274" r:id="rId16"/>
    <p:sldId id="275" r:id="rId17"/>
    <p:sldId id="276" r:id="rId18"/>
    <p:sldId id="277" r:id="rId19"/>
    <p:sldId id="267" r:id="rId20"/>
    <p:sldId id="278" r:id="rId21"/>
    <p:sldId id="279" r:id="rId22"/>
    <p:sldId id="280" r:id="rId23"/>
    <p:sldId id="284" r:id="rId24"/>
    <p:sldId id="285" r:id="rId25"/>
    <p:sldId id="286" r:id="rId26"/>
    <p:sldId id="281" r:id="rId27"/>
    <p:sldId id="282" r:id="rId28"/>
    <p:sldId id="287" r:id="rId29"/>
    <p:sldId id="293" r:id="rId30"/>
    <p:sldId id="288" r:id="rId31"/>
    <p:sldId id="292" r:id="rId32"/>
    <p:sldId id="266" r:id="rId33"/>
    <p:sldId id="265" r:id="rId34"/>
    <p:sldId id="263" r:id="rId35"/>
    <p:sldId id="283"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37A44-C42B-4CCB-8380-F8C0E8468F4B}" type="datetimeFigureOut">
              <a:rPr lang="en-US" smtClean="0"/>
              <a:pPr/>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65EF6-CDEF-47BE-9CF0-615D0E0AC72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665EF6-CDEF-47BE-9CF0-615D0E0AC724}"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Contraceptives</a:t>
            </a:r>
            <a:endParaRPr lang="en-US" dirty="0"/>
          </a:p>
        </p:txBody>
      </p:sp>
      <p:sp>
        <p:nvSpPr>
          <p:cNvPr id="3" name="Subtitle 2"/>
          <p:cNvSpPr>
            <a:spLocks noGrp="1"/>
          </p:cNvSpPr>
          <p:nvPr>
            <p:ph type="subTitle" idx="1"/>
          </p:nvPr>
        </p:nvSpPr>
        <p:spPr/>
        <p:txBody>
          <a:bodyPr/>
          <a:lstStyle/>
          <a:p>
            <a:r>
              <a:rPr lang="en-US" dirty="0" smtClean="0"/>
              <a:t>Kamal Kumar Gupta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Coitus </a:t>
            </a:r>
            <a:r>
              <a:rPr lang="en-US" dirty="0" err="1" smtClean="0"/>
              <a:t>interruptus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endParaRPr lang="en-US" dirty="0" smtClean="0">
              <a:solidFill>
                <a:srgbClr val="000066"/>
              </a:solidFill>
            </a:endParaRPr>
          </a:p>
          <a:p>
            <a:pPr algn="just"/>
            <a:r>
              <a:rPr lang="en-US" dirty="0" smtClean="0">
                <a:solidFill>
                  <a:srgbClr val="000066"/>
                </a:solidFill>
              </a:rPr>
              <a:t>One of the least effective methods, because proper timing of withdrawal is often difficult to determine, leading to the risk of ejaculating while inside the vagina</a:t>
            </a:r>
          </a:p>
          <a:p>
            <a:pPr algn="just"/>
            <a:r>
              <a:rPr lang="en-US" dirty="0" smtClean="0">
                <a:solidFill>
                  <a:srgbClr val="000066"/>
                </a:solidFill>
              </a:rPr>
              <a:t>Side effects: pelvic congestion-Pelvic congestion syndrome is a condition that causes chronic pelvic pain</a:t>
            </a:r>
          </a:p>
          <a:p>
            <a:pPr algn="just"/>
            <a:r>
              <a:rPr lang="en-US" dirty="0" err="1" smtClean="0">
                <a:solidFill>
                  <a:srgbClr val="000066"/>
                </a:solidFill>
              </a:rPr>
              <a:t>Vaginismus-Vaginismus</a:t>
            </a:r>
            <a:r>
              <a:rPr lang="en-US" dirty="0" smtClean="0">
                <a:solidFill>
                  <a:srgbClr val="000066"/>
                </a:solidFill>
              </a:rPr>
              <a:t> is a condition involving a muscle spasm in the pelvic floor muscles</a:t>
            </a:r>
          </a:p>
          <a:p>
            <a:pPr algn="just"/>
            <a:r>
              <a:rPr lang="en-US" dirty="0" smtClean="0">
                <a:solidFill>
                  <a:srgbClr val="000066"/>
                </a:solidFill>
              </a:rPr>
              <a:t>Anxiety neurosis</a:t>
            </a:r>
          </a:p>
          <a:p>
            <a:pPr algn="just"/>
            <a:r>
              <a:rPr lang="en-US" dirty="0" smtClean="0">
                <a:solidFill>
                  <a:srgbClr val="000066"/>
                </a:solidFill>
              </a:rPr>
              <a:t>If couple go for no contraceptive than coitus </a:t>
            </a:r>
            <a:r>
              <a:rPr lang="en-US" dirty="0" err="1" smtClean="0">
                <a:solidFill>
                  <a:srgbClr val="000066"/>
                </a:solidFill>
              </a:rPr>
              <a:t>interruptus</a:t>
            </a:r>
            <a:r>
              <a:rPr lang="en-US" dirty="0" smtClean="0">
                <a:solidFill>
                  <a:srgbClr val="000066"/>
                </a:solidFill>
              </a:rPr>
              <a:t> along with abstinence and abortion is the only answer</a:t>
            </a:r>
            <a:endParaRPr lang="en-US" dirty="0">
              <a:solidFill>
                <a:srgbClr val="00006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period: rhythm method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000066"/>
                </a:solidFill>
              </a:rPr>
              <a:t>Calendar method: </a:t>
            </a:r>
            <a:r>
              <a:rPr lang="en-US" dirty="0" err="1" smtClean="0">
                <a:solidFill>
                  <a:srgbClr val="000066"/>
                </a:solidFill>
              </a:rPr>
              <a:t>Ogino</a:t>
            </a:r>
            <a:r>
              <a:rPr lang="en-US" dirty="0" smtClean="0">
                <a:solidFill>
                  <a:srgbClr val="000066"/>
                </a:solidFill>
              </a:rPr>
              <a:t> 1930</a:t>
            </a:r>
          </a:p>
          <a:p>
            <a:r>
              <a:rPr lang="en-US" dirty="0" smtClean="0">
                <a:solidFill>
                  <a:srgbClr val="000066"/>
                </a:solidFill>
              </a:rPr>
              <a:t>Ovulation takes place 12-16 days before the onset of menstruation</a:t>
            </a:r>
          </a:p>
          <a:p>
            <a:r>
              <a:rPr lang="en-US" dirty="0" smtClean="0">
                <a:solidFill>
                  <a:srgbClr val="000066"/>
                </a:solidFill>
              </a:rPr>
              <a:t>Life of sperm in female duct: 1-5 days</a:t>
            </a:r>
          </a:p>
          <a:p>
            <a:r>
              <a:rPr lang="en-US" dirty="0" smtClean="0">
                <a:solidFill>
                  <a:srgbClr val="000066"/>
                </a:solidFill>
              </a:rPr>
              <a:t>Life of ova: 12-24 h after ovulation</a:t>
            </a:r>
          </a:p>
          <a:p>
            <a:r>
              <a:rPr lang="en-US" dirty="0" smtClean="0">
                <a:solidFill>
                  <a:srgbClr val="000066"/>
                </a:solidFill>
              </a:rPr>
              <a:t>Days of conception: Shortest cycle minus 18 days gives the first day of the fertile period and the longest cycle minus 11 days gives the last day of the fertile period</a:t>
            </a:r>
          </a:p>
          <a:p>
            <a:r>
              <a:rPr lang="en-US" dirty="0" smtClean="0">
                <a:solidFill>
                  <a:srgbClr val="000066"/>
                </a:solidFill>
              </a:rPr>
              <a:t>The case where such calculations are not possible it is advised to avoid intercourse from 8-22 days</a:t>
            </a:r>
            <a:endParaRPr lang="en-US" dirty="0">
              <a:solidFill>
                <a:srgbClr val="0000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period: rhythm method</a:t>
            </a:r>
            <a:endParaRPr lang="en-US" dirty="0"/>
          </a:p>
        </p:txBody>
      </p:sp>
      <p:sp>
        <p:nvSpPr>
          <p:cNvPr id="3" name="Content Placeholder 2"/>
          <p:cNvSpPr>
            <a:spLocks noGrp="1"/>
          </p:cNvSpPr>
          <p:nvPr>
            <p:ph idx="1"/>
          </p:nvPr>
        </p:nvSpPr>
        <p:spPr/>
        <p:txBody>
          <a:bodyPr>
            <a:normAutofit fontScale="85000" lnSpcReduction="20000"/>
          </a:bodyPr>
          <a:lstStyle/>
          <a:p>
            <a:pPr algn="just"/>
            <a:endParaRPr lang="en-US" dirty="0" smtClean="0">
              <a:solidFill>
                <a:srgbClr val="000066"/>
              </a:solidFill>
            </a:endParaRPr>
          </a:p>
          <a:p>
            <a:pPr algn="just"/>
            <a:r>
              <a:rPr lang="en-US" dirty="0" smtClean="0">
                <a:solidFill>
                  <a:srgbClr val="000066"/>
                </a:solidFill>
              </a:rPr>
              <a:t>91% with correct and consistent use. 75% with common use</a:t>
            </a:r>
          </a:p>
          <a:p>
            <a:pPr algn="just">
              <a:buNone/>
            </a:pPr>
            <a:r>
              <a:rPr lang="en-US" dirty="0" smtClean="0">
                <a:solidFill>
                  <a:srgbClr val="000066"/>
                </a:solidFill>
              </a:rPr>
              <a:t>Drawback of rhythm method</a:t>
            </a:r>
          </a:p>
          <a:p>
            <a:pPr algn="just"/>
            <a:r>
              <a:rPr lang="en-US" dirty="0" smtClean="0">
                <a:solidFill>
                  <a:srgbClr val="000066"/>
                </a:solidFill>
              </a:rPr>
              <a:t>Irregular menstrual cycles</a:t>
            </a:r>
          </a:p>
          <a:p>
            <a:pPr algn="just"/>
            <a:r>
              <a:rPr lang="en-US" dirty="0" smtClean="0">
                <a:solidFill>
                  <a:srgbClr val="000066"/>
                </a:solidFill>
              </a:rPr>
              <a:t>High degree of motivation and cooperation</a:t>
            </a:r>
          </a:p>
          <a:p>
            <a:pPr algn="just"/>
            <a:r>
              <a:rPr lang="en-US" dirty="0" smtClean="0">
                <a:solidFill>
                  <a:srgbClr val="000066"/>
                </a:solidFill>
              </a:rPr>
              <a:t>Compulsory abstinence for one half of the month: programmed sex; alternative contraceptive methods may be use</a:t>
            </a:r>
          </a:p>
          <a:p>
            <a:pPr algn="just"/>
            <a:r>
              <a:rPr lang="en-US" dirty="0" smtClean="0">
                <a:solidFill>
                  <a:srgbClr val="000066"/>
                </a:solidFill>
              </a:rPr>
              <a:t>High failure rates due to wrong calculations, inability to follow calculations, irregular use and taking chance</a:t>
            </a:r>
          </a:p>
          <a:p>
            <a:pPr algn="just"/>
            <a:endParaRPr lang="en-US" dirty="0">
              <a:solidFill>
                <a:srgbClr val="0000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period: rhythm method</a:t>
            </a:r>
            <a:endParaRPr lang="en-US" dirty="0"/>
          </a:p>
        </p:txBody>
      </p:sp>
      <p:sp>
        <p:nvSpPr>
          <p:cNvPr id="3" name="Content Placeholder 2"/>
          <p:cNvSpPr>
            <a:spLocks noGrp="1"/>
          </p:cNvSpPr>
          <p:nvPr>
            <p:ph idx="1"/>
          </p:nvPr>
        </p:nvSpPr>
        <p:spPr/>
        <p:txBody>
          <a:bodyPr>
            <a:normAutofit/>
          </a:bodyPr>
          <a:lstStyle/>
          <a:p>
            <a:pPr algn="just">
              <a:buNone/>
            </a:pPr>
            <a:r>
              <a:rPr lang="en-US" dirty="0" smtClean="0">
                <a:solidFill>
                  <a:srgbClr val="000066"/>
                </a:solidFill>
              </a:rPr>
              <a:t>Medical complications</a:t>
            </a:r>
          </a:p>
          <a:p>
            <a:pPr algn="just"/>
            <a:r>
              <a:rPr lang="en-US" dirty="0" smtClean="0">
                <a:solidFill>
                  <a:srgbClr val="000066"/>
                </a:solidFill>
              </a:rPr>
              <a:t>Ectopic pregnancy-conception late in the menstrual cycle</a:t>
            </a:r>
          </a:p>
          <a:p>
            <a:pPr algn="just"/>
            <a:r>
              <a:rPr lang="en-US" dirty="0" smtClean="0">
                <a:solidFill>
                  <a:srgbClr val="000066"/>
                </a:solidFill>
              </a:rPr>
              <a:t>Embryonic abnormalities-conception involving either an over aged sperm or ovum</a:t>
            </a:r>
          </a:p>
          <a:p>
            <a:pPr algn="just"/>
            <a:endParaRPr lang="en-US" dirty="0">
              <a:solidFill>
                <a:srgbClr val="00006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Natural family planning method</a:t>
            </a:r>
            <a:br>
              <a:rPr lang="en-US" dirty="0" smtClean="0"/>
            </a:br>
            <a:endParaRPr lang="en-US" dirty="0"/>
          </a:p>
        </p:txBody>
      </p:sp>
      <p:sp>
        <p:nvSpPr>
          <p:cNvPr id="3" name="Content Placeholder 2"/>
          <p:cNvSpPr>
            <a:spLocks noGrp="1"/>
          </p:cNvSpPr>
          <p:nvPr>
            <p:ph idx="1"/>
          </p:nvPr>
        </p:nvSpPr>
        <p:spPr/>
        <p:txBody>
          <a:bodyPr/>
          <a:lstStyle/>
          <a:p>
            <a:pPr algn="just">
              <a:buNone/>
            </a:pPr>
            <a:r>
              <a:rPr lang="en-US" dirty="0" smtClean="0">
                <a:solidFill>
                  <a:srgbClr val="000066"/>
                </a:solidFill>
              </a:rPr>
              <a:t>Principle same as rhythm method but here the woman take clue from some of the physiological signs and symptoms associated with ovulation</a:t>
            </a:r>
          </a:p>
          <a:p>
            <a:pPr algn="just"/>
            <a:r>
              <a:rPr lang="en-US" dirty="0" smtClean="0">
                <a:solidFill>
                  <a:srgbClr val="000066"/>
                </a:solidFill>
              </a:rPr>
              <a:t>Basal body temperature method</a:t>
            </a:r>
          </a:p>
          <a:p>
            <a:pPr algn="just"/>
            <a:r>
              <a:rPr lang="en-US" dirty="0" smtClean="0">
                <a:solidFill>
                  <a:srgbClr val="000066"/>
                </a:solidFill>
              </a:rPr>
              <a:t>Cervical mucus method</a:t>
            </a:r>
          </a:p>
          <a:p>
            <a:pPr algn="just"/>
            <a:r>
              <a:rPr lang="en-US" dirty="0" err="1" smtClean="0">
                <a:solidFill>
                  <a:srgbClr val="000066"/>
                </a:solidFill>
              </a:rPr>
              <a:t>Symptothermal</a:t>
            </a:r>
            <a:r>
              <a:rPr lang="en-US" dirty="0" smtClean="0">
                <a:solidFill>
                  <a:srgbClr val="000066"/>
                </a:solidFill>
              </a:rPr>
              <a:t> method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Basal body temperature method</a:t>
            </a:r>
            <a:br>
              <a:rPr lang="en-US" dirty="0" smtClean="0"/>
            </a:br>
            <a:endParaRPr lang="en-US" dirty="0"/>
          </a:p>
        </p:txBody>
      </p:sp>
      <p:sp>
        <p:nvSpPr>
          <p:cNvPr id="3" name="Content Placeholder 2"/>
          <p:cNvSpPr>
            <a:spLocks noGrp="1"/>
          </p:cNvSpPr>
          <p:nvPr>
            <p:ph idx="1"/>
          </p:nvPr>
        </p:nvSpPr>
        <p:spPr>
          <a:xfrm>
            <a:off x="457200" y="2636837"/>
            <a:ext cx="8229600" cy="3992563"/>
          </a:xfrm>
        </p:spPr>
        <p:txBody>
          <a:bodyPr>
            <a:normAutofit fontScale="85000" lnSpcReduction="20000"/>
          </a:bodyPr>
          <a:lstStyle/>
          <a:p>
            <a:pPr algn="just">
              <a:buNone/>
            </a:pPr>
            <a:endParaRPr lang="en-US" sz="2800" dirty="0" smtClean="0">
              <a:solidFill>
                <a:srgbClr val="000066"/>
              </a:solidFill>
            </a:endParaRPr>
          </a:p>
          <a:p>
            <a:pPr algn="just"/>
            <a:r>
              <a:rPr lang="en-US" sz="2800" dirty="0" smtClean="0">
                <a:solidFill>
                  <a:srgbClr val="000066"/>
                </a:solidFill>
              </a:rPr>
              <a:t>Rise in temperature at the time of ovulation as a result of increase in the production of progesterone</a:t>
            </a:r>
          </a:p>
          <a:p>
            <a:pPr algn="just"/>
            <a:r>
              <a:rPr lang="en-US" sz="2800" dirty="0" smtClean="0">
                <a:solidFill>
                  <a:srgbClr val="000066"/>
                </a:solidFill>
              </a:rPr>
              <a:t>Woman takes her body temperature at the same time each morning before getting out of bed observing for an increase of 0.2 to 0.5 degrees C.</a:t>
            </a:r>
          </a:p>
          <a:p>
            <a:pPr algn="just"/>
            <a:r>
              <a:rPr lang="en-US" sz="2800" dirty="0" smtClean="0">
                <a:solidFill>
                  <a:srgbClr val="000066"/>
                </a:solidFill>
              </a:rPr>
              <a:t>BBT is reliable if intercourse is restricted to post ovulatory infertile period commencing 3 days after the ovulatory temperature rise</a:t>
            </a:r>
          </a:p>
          <a:p>
            <a:pPr algn="just"/>
            <a:r>
              <a:rPr lang="en-US" sz="2800" dirty="0" smtClean="0">
                <a:solidFill>
                  <a:srgbClr val="000066"/>
                </a:solidFill>
              </a:rPr>
              <a:t>99% effective with correct and consistent use. 75% with typical use </a:t>
            </a:r>
          </a:p>
        </p:txBody>
      </p:sp>
      <p:pic>
        <p:nvPicPr>
          <p:cNvPr id="1026" name="Picture 2" descr="C:\Users\DB\Desktop\FABBasalGraph2007_page_249.png"/>
          <p:cNvPicPr>
            <a:picLocks noChangeAspect="1" noChangeArrowheads="1"/>
          </p:cNvPicPr>
          <p:nvPr/>
        </p:nvPicPr>
        <p:blipFill>
          <a:blip r:embed="rId2"/>
          <a:srcRect/>
          <a:stretch>
            <a:fillRect/>
          </a:stretch>
        </p:blipFill>
        <p:spPr bwMode="auto">
          <a:xfrm>
            <a:off x="601718" y="1066800"/>
            <a:ext cx="7996348" cy="24384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dirty="0" smtClean="0"/>
              <a:t>Cervical mucus method </a:t>
            </a:r>
            <a:br>
              <a:rPr lang="en-US" dirty="0" smtClean="0"/>
            </a:br>
            <a:r>
              <a:rPr lang="en-US" dirty="0" smtClean="0"/>
              <a:t>(Two day method)</a:t>
            </a:r>
            <a:br>
              <a:rPr lang="en-US" dirty="0" smtClean="0"/>
            </a:br>
            <a:endParaRPr lang="en-US" dirty="0"/>
          </a:p>
        </p:txBody>
      </p:sp>
      <p:sp>
        <p:nvSpPr>
          <p:cNvPr id="3" name="Content Placeholder 2"/>
          <p:cNvSpPr>
            <a:spLocks noGrp="1"/>
          </p:cNvSpPr>
          <p:nvPr>
            <p:ph idx="1"/>
          </p:nvPr>
        </p:nvSpPr>
        <p:spPr>
          <a:xfrm>
            <a:off x="457200" y="2179637"/>
            <a:ext cx="8229600" cy="4525963"/>
          </a:xfrm>
        </p:spPr>
        <p:txBody>
          <a:bodyPr>
            <a:normAutofit fontScale="77500" lnSpcReduction="20000"/>
          </a:bodyPr>
          <a:lstStyle/>
          <a:p>
            <a:pPr algn="just"/>
            <a:r>
              <a:rPr lang="en-US" dirty="0" smtClean="0">
                <a:solidFill>
                  <a:srgbClr val="000066"/>
                </a:solidFill>
              </a:rPr>
              <a:t>Billing method: based on change in characteristics of cervical mucus at the time of ovulation- it becomes watery, clear, smooth, slippery and profuse</a:t>
            </a:r>
          </a:p>
          <a:p>
            <a:pPr algn="just"/>
            <a:r>
              <a:rPr lang="en-US" dirty="0" smtClean="0">
                <a:solidFill>
                  <a:srgbClr val="000066"/>
                </a:solidFill>
              </a:rPr>
              <a:t>After ovulation under the influence of progesterone it become thicken and lessen in the quantity</a:t>
            </a:r>
          </a:p>
          <a:p>
            <a:pPr algn="just"/>
            <a:r>
              <a:rPr lang="en-US" dirty="0" smtClean="0">
                <a:solidFill>
                  <a:srgbClr val="000066"/>
                </a:solidFill>
              </a:rPr>
              <a:t>96% with correct and consistent use. 86% with typical or common use</a:t>
            </a:r>
          </a:p>
          <a:p>
            <a:pPr algn="just"/>
            <a:r>
              <a:rPr lang="en-US" dirty="0" smtClean="0">
                <a:solidFill>
                  <a:srgbClr val="000066"/>
                </a:solidFill>
              </a:rPr>
              <a:t>Difficult to use if a woman has a vaginal infection or another condition that changes cervical mucus. Unprotected coitus may be resumed after 2 consecutive dry days (or without secretions)</a:t>
            </a:r>
          </a:p>
          <a:p>
            <a:pPr algn="just"/>
            <a:r>
              <a:rPr lang="en-US" dirty="0" smtClean="0">
                <a:solidFill>
                  <a:srgbClr val="000066"/>
                </a:solidFill>
              </a:rPr>
              <a:t>Need motivation in the women; in India not very practical </a:t>
            </a:r>
          </a:p>
          <a:p>
            <a:pPr algn="just"/>
            <a:endParaRPr lang="en-US" dirty="0">
              <a:solidFill>
                <a:srgbClr val="000066"/>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Symptothermal</a:t>
            </a:r>
            <a:r>
              <a:rPr lang="en-US" dirty="0" smtClean="0"/>
              <a:t> method</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buNone/>
            </a:pPr>
            <a:r>
              <a:rPr lang="en-US" dirty="0" smtClean="0">
                <a:solidFill>
                  <a:srgbClr val="000066"/>
                </a:solidFill>
              </a:rPr>
              <a:t>Principle same as rhythm method but here the woman take clue from some of the physiological signs and symptoms associated with ovulation</a:t>
            </a:r>
          </a:p>
          <a:p>
            <a:pPr algn="just"/>
            <a:r>
              <a:rPr lang="en-US" dirty="0" smtClean="0">
                <a:solidFill>
                  <a:srgbClr val="000066"/>
                </a:solidFill>
              </a:rPr>
              <a:t>This method involve temperature, cervical mucus and calendar technique to identify the fertile period</a:t>
            </a:r>
          </a:p>
          <a:p>
            <a:pPr algn="just"/>
            <a:r>
              <a:rPr lang="en-US" dirty="0" smtClean="0">
                <a:solidFill>
                  <a:srgbClr val="000066"/>
                </a:solidFill>
              </a:rPr>
              <a:t>Double check</a:t>
            </a:r>
          </a:p>
          <a:p>
            <a:pPr algn="just"/>
            <a:r>
              <a:rPr lang="en-US" dirty="0" smtClean="0">
                <a:solidFill>
                  <a:srgbClr val="000066"/>
                </a:solidFill>
              </a:rPr>
              <a:t>98% with correct and consistent use. Reported 98% with typical use </a:t>
            </a:r>
          </a:p>
          <a:p>
            <a:pPr algn="just"/>
            <a:endParaRPr lang="en-US" dirty="0" smtClean="0">
              <a:solidFill>
                <a:srgbClr val="000066"/>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Lactational</a:t>
            </a:r>
            <a:r>
              <a:rPr lang="en-US" dirty="0" smtClean="0"/>
              <a:t> </a:t>
            </a:r>
            <a:r>
              <a:rPr lang="en-US" dirty="0" err="1" smtClean="0"/>
              <a:t>amenorrhoea</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000066"/>
                </a:solidFill>
              </a:rPr>
              <a:t>Temporary contraception for new mothers whose monthly bleeding has not returned; requires exclusive or full breastfeeding day and night of an infant less than 6 months old</a:t>
            </a:r>
          </a:p>
          <a:p>
            <a:pPr algn="just"/>
            <a:r>
              <a:rPr lang="en-US" dirty="0" smtClean="0">
                <a:solidFill>
                  <a:srgbClr val="000066"/>
                </a:solidFill>
              </a:rPr>
              <a:t>Prevents the release of eggs from the ovaries (ovulation)</a:t>
            </a:r>
          </a:p>
          <a:p>
            <a:pPr algn="just"/>
            <a:r>
              <a:rPr lang="en-US" dirty="0" smtClean="0">
                <a:solidFill>
                  <a:srgbClr val="000066"/>
                </a:solidFill>
              </a:rPr>
              <a:t>Role of </a:t>
            </a:r>
            <a:r>
              <a:rPr lang="en-US" dirty="0" err="1" smtClean="0">
                <a:solidFill>
                  <a:srgbClr val="000066"/>
                </a:solidFill>
              </a:rPr>
              <a:t>prolactin</a:t>
            </a:r>
            <a:endParaRPr lang="en-US" dirty="0" smtClean="0">
              <a:solidFill>
                <a:srgbClr val="000066"/>
              </a:solidFill>
            </a:endParaRPr>
          </a:p>
          <a:p>
            <a:pPr algn="just"/>
            <a:r>
              <a:rPr lang="en-US" dirty="0" smtClean="0">
                <a:solidFill>
                  <a:srgbClr val="000066"/>
                </a:solidFill>
              </a:rPr>
              <a:t>99% with correct and consistent use 98% as commonly used</a:t>
            </a:r>
          </a:p>
          <a:p>
            <a:pPr algn="just"/>
            <a:r>
              <a:rPr lang="en-US" dirty="0" smtClean="0">
                <a:solidFill>
                  <a:srgbClr val="000066"/>
                </a:solidFill>
              </a:rPr>
              <a:t>A temporary family planning method based on the natural effect of breastfeeding on fertility</a:t>
            </a:r>
          </a:p>
          <a:p>
            <a:pPr algn="just"/>
            <a:endParaRPr lang="en-US" dirty="0">
              <a:solidFill>
                <a:srgbClr val="00006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Spacing methods (reversible) </a:t>
            </a:r>
            <a:endParaRPr lang="en-US" dirty="0"/>
          </a:p>
        </p:txBody>
      </p:sp>
      <p:sp>
        <p:nvSpPr>
          <p:cNvPr id="3" name="Content Placeholder 2"/>
          <p:cNvSpPr>
            <a:spLocks noGrp="1"/>
          </p:cNvSpPr>
          <p:nvPr>
            <p:ph idx="1"/>
          </p:nvPr>
        </p:nvSpPr>
        <p:spPr>
          <a:xfrm>
            <a:off x="457200" y="1219200"/>
            <a:ext cx="8229600" cy="4953000"/>
          </a:xfrm>
        </p:spPr>
        <p:txBody>
          <a:bodyPr>
            <a:normAutofit fontScale="92500" lnSpcReduction="20000"/>
          </a:bodyPr>
          <a:lstStyle/>
          <a:p>
            <a:pPr algn="just">
              <a:buNone/>
            </a:pPr>
            <a:endParaRPr lang="en-US" dirty="0" smtClean="0">
              <a:solidFill>
                <a:srgbClr val="000066"/>
              </a:solidFill>
            </a:endParaRPr>
          </a:p>
          <a:p>
            <a:pPr algn="just">
              <a:buNone/>
            </a:pPr>
            <a:r>
              <a:rPr lang="en-US" dirty="0" smtClean="0">
                <a:solidFill>
                  <a:srgbClr val="000066"/>
                </a:solidFill>
              </a:rPr>
              <a:t>Barrier methods (physical): prevent sperm from gaining access to the uterine cavity and uterine tubes. In addition to preventing pregnancy, methods (male condom and vaginal pouch) may also provide some protection against sexually transmitted diseases (STDs) such as AIDS</a:t>
            </a:r>
          </a:p>
          <a:p>
            <a:pPr algn="just"/>
            <a:r>
              <a:rPr lang="en-US" dirty="0" smtClean="0">
                <a:solidFill>
                  <a:srgbClr val="000066"/>
                </a:solidFill>
              </a:rPr>
              <a:t>Male condom </a:t>
            </a:r>
          </a:p>
          <a:p>
            <a:pPr algn="just"/>
            <a:r>
              <a:rPr lang="en-US" dirty="0" smtClean="0">
                <a:solidFill>
                  <a:srgbClr val="000066"/>
                </a:solidFill>
              </a:rPr>
              <a:t>Female condom</a:t>
            </a:r>
          </a:p>
          <a:p>
            <a:pPr algn="just"/>
            <a:r>
              <a:rPr lang="en-US" dirty="0" smtClean="0">
                <a:solidFill>
                  <a:srgbClr val="000066"/>
                </a:solidFill>
              </a:rPr>
              <a:t>Cervical cap (with </a:t>
            </a:r>
            <a:r>
              <a:rPr lang="en-US" dirty="0" err="1" smtClean="0">
                <a:solidFill>
                  <a:srgbClr val="000066"/>
                </a:solidFill>
              </a:rPr>
              <a:t>spermicide</a:t>
            </a:r>
            <a:r>
              <a:rPr lang="en-US" dirty="0" smtClean="0">
                <a:solidFill>
                  <a:srgbClr val="000066"/>
                </a:solidFill>
              </a:rPr>
              <a:t>)</a:t>
            </a:r>
          </a:p>
          <a:p>
            <a:pPr algn="just"/>
            <a:r>
              <a:rPr lang="en-US" dirty="0" smtClean="0">
                <a:solidFill>
                  <a:srgbClr val="000066"/>
                </a:solidFill>
              </a:rPr>
              <a:t>Diaphragm (with </a:t>
            </a:r>
            <a:r>
              <a:rPr lang="en-US" dirty="0" err="1" smtClean="0">
                <a:solidFill>
                  <a:srgbClr val="000066"/>
                </a:solidFill>
              </a:rPr>
              <a:t>spermicide</a:t>
            </a:r>
            <a:r>
              <a:rPr lang="en-US" dirty="0" smtClean="0">
                <a:solidFill>
                  <a:srgbClr val="000066"/>
                </a:solidFill>
              </a:rPr>
              <a:t>) </a:t>
            </a:r>
          </a:p>
          <a:p>
            <a:pPr algn="just"/>
            <a:endParaRPr lang="en-US" dirty="0">
              <a:solidFill>
                <a:srgbClr val="00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Birth control </a:t>
            </a:r>
            <a:endParaRPr lang="en-US" dirty="0"/>
          </a:p>
        </p:txBody>
      </p:sp>
      <p:sp>
        <p:nvSpPr>
          <p:cNvPr id="3" name="Content Placeholder 2"/>
          <p:cNvSpPr>
            <a:spLocks noGrp="1"/>
          </p:cNvSpPr>
          <p:nvPr>
            <p:ph idx="1"/>
          </p:nvPr>
        </p:nvSpPr>
        <p:spPr>
          <a:xfrm>
            <a:off x="457200" y="1646237"/>
            <a:ext cx="8229600" cy="4525963"/>
          </a:xfrm>
        </p:spPr>
        <p:txBody>
          <a:bodyPr/>
          <a:lstStyle/>
          <a:p>
            <a:pPr algn="just"/>
            <a:r>
              <a:rPr lang="en-US" dirty="0" smtClean="0">
                <a:solidFill>
                  <a:srgbClr val="000066"/>
                </a:solidFill>
              </a:rPr>
              <a:t>Restricting the number of children by various methods designed to control fertility and prevent conception.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Male condom	</a:t>
            </a:r>
            <a:endParaRPr lang="en-US" dirty="0"/>
          </a:p>
        </p:txBody>
      </p:sp>
      <p:sp>
        <p:nvSpPr>
          <p:cNvPr id="3" name="Content Placeholder 2"/>
          <p:cNvSpPr>
            <a:spLocks noGrp="1"/>
          </p:cNvSpPr>
          <p:nvPr>
            <p:ph sz="half" idx="1"/>
          </p:nvPr>
        </p:nvSpPr>
        <p:spPr/>
        <p:txBody>
          <a:bodyPr>
            <a:normAutofit fontScale="92500" lnSpcReduction="20000"/>
          </a:bodyPr>
          <a:lstStyle/>
          <a:p>
            <a:pPr algn="just"/>
            <a:r>
              <a:rPr lang="en-US" dirty="0" smtClean="0">
                <a:solidFill>
                  <a:srgbClr val="000066"/>
                </a:solidFill>
              </a:rPr>
              <a:t>A male condom is a nonporous, latex covering placed over the penis that prevents deposition of sperm in the female reproductive tract.</a:t>
            </a:r>
          </a:p>
          <a:p>
            <a:pPr algn="just"/>
            <a:r>
              <a:rPr lang="en-US" dirty="0" smtClean="0">
                <a:solidFill>
                  <a:srgbClr val="000066"/>
                </a:solidFill>
              </a:rPr>
              <a:t>Pressure</a:t>
            </a:r>
          </a:p>
          <a:p>
            <a:pPr algn="just"/>
            <a:r>
              <a:rPr lang="en-US" dirty="0" smtClean="0">
                <a:solidFill>
                  <a:srgbClr val="000066"/>
                </a:solidFill>
              </a:rPr>
              <a:t>98% with correct and consistent use; 85% as commonly used</a:t>
            </a:r>
          </a:p>
          <a:p>
            <a:pPr algn="just"/>
            <a:r>
              <a:rPr lang="en-US" dirty="0" smtClean="0">
                <a:solidFill>
                  <a:srgbClr val="000066"/>
                </a:solidFill>
              </a:rPr>
              <a:t>Condom with </a:t>
            </a:r>
            <a:r>
              <a:rPr lang="en-US" dirty="0" err="1" smtClean="0">
                <a:solidFill>
                  <a:srgbClr val="000066"/>
                </a:solidFill>
              </a:rPr>
              <a:t>spermicide</a:t>
            </a:r>
            <a:endParaRPr lang="en-US" dirty="0" smtClean="0">
              <a:solidFill>
                <a:srgbClr val="000066"/>
              </a:solidFill>
            </a:endParaRPr>
          </a:p>
          <a:p>
            <a:pPr algn="just"/>
            <a:r>
              <a:rPr lang="en-US" dirty="0" smtClean="0">
                <a:solidFill>
                  <a:srgbClr val="000066"/>
                </a:solidFill>
              </a:rPr>
              <a:t>Pregnancy risk</a:t>
            </a:r>
          </a:p>
          <a:p>
            <a:pPr algn="just"/>
            <a:endParaRPr lang="en-US" dirty="0">
              <a:solidFill>
                <a:srgbClr val="000066"/>
              </a:solidFill>
            </a:endParaRPr>
          </a:p>
        </p:txBody>
      </p:sp>
      <p:pic>
        <p:nvPicPr>
          <p:cNvPr id="1026" name="Picture 2" descr="D:\kamal\utility bills\telephone bills\Male_Condom.png"/>
          <p:cNvPicPr>
            <a:picLocks noGrp="1" noChangeAspect="1" noChangeArrowheads="1"/>
          </p:cNvPicPr>
          <p:nvPr>
            <p:ph sz="half" idx="2"/>
          </p:nvPr>
        </p:nvPicPr>
        <p:blipFill>
          <a:blip r:embed="rId2"/>
          <a:srcRect/>
          <a:stretch>
            <a:fillRect/>
          </a:stretch>
        </p:blipFill>
        <p:spPr bwMode="auto">
          <a:xfrm>
            <a:off x="4648200" y="2348706"/>
            <a:ext cx="4038600" cy="30289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a:t>
            </a:r>
            <a:endParaRPr lang="en-US" dirty="0"/>
          </a:p>
        </p:txBody>
      </p:sp>
      <p:sp>
        <p:nvSpPr>
          <p:cNvPr id="3" name="Content Placeholder 2"/>
          <p:cNvSpPr>
            <a:spLocks noGrp="1"/>
          </p:cNvSpPr>
          <p:nvPr>
            <p:ph idx="1"/>
          </p:nvPr>
        </p:nvSpPr>
        <p:spPr/>
        <p:txBody>
          <a:bodyPr/>
          <a:lstStyle/>
          <a:p>
            <a:r>
              <a:rPr lang="en-US" dirty="0" smtClean="0">
                <a:solidFill>
                  <a:srgbClr val="000066"/>
                </a:solidFill>
              </a:rPr>
              <a:t>Easy availability, safe and inexpensive, easy to use, no side effects, compact and disposable, provide protection against pregnancy and STD</a:t>
            </a:r>
          </a:p>
          <a:p>
            <a:r>
              <a:rPr lang="en-US" dirty="0" smtClean="0">
                <a:solidFill>
                  <a:srgbClr val="000066"/>
                </a:solidFill>
              </a:rPr>
              <a:t>Disadvantage: incorrect use may cause slip off or tearing</a:t>
            </a:r>
          </a:p>
          <a:p>
            <a:r>
              <a:rPr lang="en-US" dirty="0" smtClean="0">
                <a:solidFill>
                  <a:srgbClr val="000066"/>
                </a:solidFill>
              </a:rPr>
              <a:t>Some complain it interfere with sex sensation</a:t>
            </a:r>
            <a:endParaRPr lang="en-US" dirty="0">
              <a:solidFill>
                <a:srgbClr val="000066"/>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Female condoms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solidFill>
                  <a:srgbClr val="000066"/>
                </a:solidFill>
              </a:rPr>
              <a:t>A vaginal pouch, sometimes called a female condom, is designed to prevent sperm from entering the uterus. </a:t>
            </a:r>
          </a:p>
          <a:p>
            <a:pPr algn="just"/>
            <a:r>
              <a:rPr lang="en-US" dirty="0" smtClean="0">
                <a:solidFill>
                  <a:srgbClr val="000066"/>
                </a:solidFill>
              </a:rPr>
              <a:t>It is made of two flexible rings connected by a polyurethane sheath.</a:t>
            </a:r>
          </a:p>
          <a:p>
            <a:pPr algn="just"/>
            <a:r>
              <a:rPr lang="en-US" dirty="0" smtClean="0">
                <a:solidFill>
                  <a:srgbClr val="000066"/>
                </a:solidFill>
              </a:rPr>
              <a:t>One ring lies inside the sheath and is inserted to fit over the cervix; the other ring remains outside the vagina and covers the female external genitals.</a:t>
            </a:r>
          </a:p>
          <a:p>
            <a:pPr algn="just"/>
            <a:r>
              <a:rPr lang="en-US" dirty="0" smtClean="0">
                <a:solidFill>
                  <a:srgbClr val="000066"/>
                </a:solidFill>
              </a:rPr>
              <a:t>Pre-lubricated with silicon</a:t>
            </a:r>
          </a:p>
          <a:p>
            <a:pPr algn="just"/>
            <a:r>
              <a:rPr lang="en-US" dirty="0" smtClean="0">
                <a:solidFill>
                  <a:srgbClr val="000066"/>
                </a:solidFill>
              </a:rPr>
              <a:t>Can be inserted up to eight hours before sex</a:t>
            </a:r>
          </a:p>
          <a:p>
            <a:pPr algn="just"/>
            <a:r>
              <a:rPr lang="en-US" dirty="0" smtClean="0">
                <a:solidFill>
                  <a:srgbClr val="000066"/>
                </a:solidFill>
              </a:rPr>
              <a:t>90% with correct and consistent use 79% as commonly used</a:t>
            </a:r>
          </a:p>
          <a:p>
            <a:pPr algn="just"/>
            <a:r>
              <a:rPr lang="en-US" dirty="0" smtClean="0">
                <a:solidFill>
                  <a:srgbClr val="000066"/>
                </a:solidFill>
              </a:rPr>
              <a:t>High cost and acceptability are major constrain</a:t>
            </a:r>
            <a:endParaRPr lang="en-US" dirty="0">
              <a:solidFill>
                <a:srgbClr val="00006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DB\Desktop\Female-Condom-784x441.jpg"/>
          <p:cNvPicPr>
            <a:picLocks noGrp="1" noChangeAspect="1" noChangeArrowheads="1"/>
          </p:cNvPicPr>
          <p:nvPr>
            <p:ph idx="1"/>
          </p:nvPr>
        </p:nvPicPr>
        <p:blipFill>
          <a:blip r:embed="rId2"/>
          <a:srcRect/>
          <a:stretch>
            <a:fillRect/>
          </a:stretch>
        </p:blipFill>
        <p:spPr bwMode="auto">
          <a:xfrm>
            <a:off x="838200" y="304800"/>
            <a:ext cx="7467600" cy="4200525"/>
          </a:xfrm>
          <a:prstGeom prst="rect">
            <a:avLst/>
          </a:prstGeom>
          <a:noFill/>
        </p:spPr>
      </p:pic>
      <p:sp>
        <p:nvSpPr>
          <p:cNvPr id="5" name="Rectangle 4"/>
          <p:cNvSpPr/>
          <p:nvPr/>
        </p:nvSpPr>
        <p:spPr>
          <a:xfrm>
            <a:off x="838200" y="4743271"/>
            <a:ext cx="7543800" cy="1815882"/>
          </a:xfrm>
          <a:prstGeom prst="rect">
            <a:avLst/>
          </a:prstGeom>
        </p:spPr>
        <p:txBody>
          <a:bodyPr wrap="square">
            <a:spAutoFit/>
          </a:bodyPr>
          <a:lstStyle/>
          <a:p>
            <a:pPr algn="just"/>
            <a:r>
              <a:rPr lang="en-US" sz="2800" dirty="0" smtClean="0">
                <a:solidFill>
                  <a:srgbClr val="000066"/>
                </a:solidFill>
              </a:rPr>
              <a:t>Up to 21 out of 100 women will become pregnant in a year of typical use of female condoms — possibly because they don't use condoms every time they have sex</a:t>
            </a:r>
            <a:endParaRPr lang="en-US" sz="2800" dirty="0">
              <a:solidFill>
                <a:srgbClr val="000066"/>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1" name="Picture 3" descr="C:\Users\DB\Desktop\X2604-C-64.png"/>
          <p:cNvPicPr>
            <a:picLocks noChangeAspect="1" noChangeArrowheads="1"/>
          </p:cNvPicPr>
          <p:nvPr/>
        </p:nvPicPr>
        <p:blipFill>
          <a:blip r:embed="rId2"/>
          <a:srcRect/>
          <a:stretch>
            <a:fillRect/>
          </a:stretch>
        </p:blipFill>
        <p:spPr bwMode="auto">
          <a:xfrm>
            <a:off x="1295400" y="512826"/>
            <a:ext cx="6530082" cy="581177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Diaphragm or cervical cap</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000066"/>
                </a:solidFill>
              </a:rPr>
              <a:t>Each of these barrier methods are placed inside the vagina to cover the cervix to block sperm</a:t>
            </a:r>
          </a:p>
          <a:p>
            <a:pPr algn="just"/>
            <a:r>
              <a:rPr lang="en-US" dirty="0" smtClean="0">
                <a:solidFill>
                  <a:srgbClr val="000066"/>
                </a:solidFill>
              </a:rPr>
              <a:t>The diaphragm is shaped like a shallow cup. The cervical cap is a thimble-shaped cup</a:t>
            </a:r>
          </a:p>
          <a:p>
            <a:pPr algn="just"/>
            <a:r>
              <a:rPr lang="en-US" dirty="0" smtClean="0">
                <a:solidFill>
                  <a:srgbClr val="000066"/>
                </a:solidFill>
              </a:rPr>
              <a:t>Before sexual intercourse, the female insert them with </a:t>
            </a:r>
            <a:r>
              <a:rPr lang="en-US" dirty="0" err="1" smtClean="0">
                <a:solidFill>
                  <a:srgbClr val="000066"/>
                </a:solidFill>
              </a:rPr>
              <a:t>spermicide</a:t>
            </a:r>
            <a:r>
              <a:rPr lang="en-US" dirty="0" smtClean="0">
                <a:solidFill>
                  <a:srgbClr val="000066"/>
                </a:solidFill>
              </a:rPr>
              <a:t> to block or kill sperm </a:t>
            </a:r>
          </a:p>
          <a:p>
            <a:pPr algn="just"/>
            <a:r>
              <a:rPr lang="en-US" dirty="0" smtClean="0">
                <a:solidFill>
                  <a:srgbClr val="000066"/>
                </a:solidFill>
              </a:rPr>
              <a:t>Visit doctor for a proper fitting because diaphragms and cervical caps come in different sizes. </a:t>
            </a:r>
          </a:p>
          <a:p>
            <a:pPr algn="just"/>
            <a:r>
              <a:rPr lang="en-US" dirty="0" smtClean="0">
                <a:solidFill>
                  <a:srgbClr val="000066"/>
                </a:solidFill>
              </a:rPr>
              <a:t>Typical use failure rate for the diaphragm: 17%.</a:t>
            </a:r>
          </a:p>
          <a:p>
            <a:pPr algn="just"/>
            <a:endParaRPr lang="en-US" dirty="0">
              <a:solidFill>
                <a:srgbClr val="000066"/>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Diaphragm</a:t>
            </a:r>
            <a:endParaRPr lang="en-US" dirty="0"/>
          </a:p>
        </p:txBody>
      </p:sp>
      <p:sp>
        <p:nvSpPr>
          <p:cNvPr id="3" name="Content Placeholder 2"/>
          <p:cNvSpPr>
            <a:spLocks noGrp="1"/>
          </p:cNvSpPr>
          <p:nvPr>
            <p:ph sz="half" idx="1"/>
          </p:nvPr>
        </p:nvSpPr>
        <p:spPr>
          <a:xfrm>
            <a:off x="228600" y="1295400"/>
            <a:ext cx="4648200" cy="5181600"/>
          </a:xfrm>
        </p:spPr>
        <p:txBody>
          <a:bodyPr>
            <a:normAutofit fontScale="85000" lnSpcReduction="10000"/>
          </a:bodyPr>
          <a:lstStyle/>
          <a:p>
            <a:pPr algn="just"/>
            <a:r>
              <a:rPr lang="en-US" dirty="0" smtClean="0">
                <a:solidFill>
                  <a:srgbClr val="000066"/>
                </a:solidFill>
              </a:rPr>
              <a:t>A diaphragm is a rubber, dome-shaped structure that fits over the cervix and is used in conjunction with a </a:t>
            </a:r>
            <a:r>
              <a:rPr lang="en-US" dirty="0" err="1" smtClean="0">
                <a:solidFill>
                  <a:srgbClr val="000066"/>
                </a:solidFill>
              </a:rPr>
              <a:t>spermicide</a:t>
            </a:r>
            <a:endParaRPr lang="en-US" dirty="0" smtClean="0">
              <a:solidFill>
                <a:srgbClr val="000066"/>
              </a:solidFill>
            </a:endParaRPr>
          </a:p>
          <a:p>
            <a:pPr algn="just"/>
            <a:r>
              <a:rPr lang="en-US" dirty="0" smtClean="0">
                <a:solidFill>
                  <a:srgbClr val="000066"/>
                </a:solidFill>
              </a:rPr>
              <a:t>It can be inserted by the female up to 6 hours before intercourse. The diaphragm stops most sperm from passing into the cervix and the </a:t>
            </a:r>
            <a:r>
              <a:rPr lang="en-US" dirty="0" err="1" smtClean="0">
                <a:solidFill>
                  <a:srgbClr val="000066"/>
                </a:solidFill>
              </a:rPr>
              <a:t>spermicide</a:t>
            </a:r>
            <a:r>
              <a:rPr lang="en-US" dirty="0" smtClean="0">
                <a:solidFill>
                  <a:srgbClr val="000066"/>
                </a:solidFill>
              </a:rPr>
              <a:t> kills most sperm that do get by</a:t>
            </a:r>
          </a:p>
          <a:p>
            <a:pPr algn="just"/>
            <a:r>
              <a:rPr lang="en-US" dirty="0" smtClean="0">
                <a:solidFill>
                  <a:srgbClr val="000066"/>
                </a:solidFill>
              </a:rPr>
              <a:t>Although diaphragm use does decrease the risk of some STDs, it does not fully protect against HIV infection because the vagina is still exposed</a:t>
            </a:r>
            <a:endParaRPr lang="en-US" dirty="0">
              <a:solidFill>
                <a:srgbClr val="000066"/>
              </a:solidFill>
            </a:endParaRPr>
          </a:p>
        </p:txBody>
      </p:sp>
      <p:pic>
        <p:nvPicPr>
          <p:cNvPr id="2050" name="Picture 2" descr="C:\Users\DB\Desktop\Capture.JPG"/>
          <p:cNvPicPr>
            <a:picLocks noGrp="1" noChangeAspect="1" noChangeArrowheads="1"/>
          </p:cNvPicPr>
          <p:nvPr>
            <p:ph sz="half" idx="2"/>
          </p:nvPr>
        </p:nvPicPr>
        <p:blipFill>
          <a:blip r:embed="rId2"/>
          <a:srcRect/>
          <a:stretch>
            <a:fillRect/>
          </a:stretch>
        </p:blipFill>
        <p:spPr bwMode="auto">
          <a:xfrm>
            <a:off x="4953000" y="2057400"/>
            <a:ext cx="4038600" cy="298315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Cervical cap </a:t>
            </a:r>
            <a:endParaRPr lang="en-US" dirty="0"/>
          </a:p>
        </p:txBody>
      </p:sp>
      <p:sp>
        <p:nvSpPr>
          <p:cNvPr id="3" name="Content Placeholder 2"/>
          <p:cNvSpPr>
            <a:spLocks noGrp="1"/>
          </p:cNvSpPr>
          <p:nvPr>
            <p:ph idx="1"/>
          </p:nvPr>
        </p:nvSpPr>
        <p:spPr/>
        <p:txBody>
          <a:bodyPr/>
          <a:lstStyle/>
          <a:p>
            <a:pPr algn="just"/>
            <a:r>
              <a:rPr lang="en-US" dirty="0" smtClean="0">
                <a:solidFill>
                  <a:srgbClr val="000066"/>
                </a:solidFill>
              </a:rPr>
              <a:t>It resembles a diaphragm but is smaller and more rigid. It fits snugly over the cervix and must be fitted by a health-care professional </a:t>
            </a:r>
          </a:p>
          <a:p>
            <a:pPr algn="just"/>
            <a:r>
              <a:rPr lang="en-US" dirty="0" err="1" smtClean="0">
                <a:solidFill>
                  <a:srgbClr val="000066"/>
                </a:solidFill>
              </a:rPr>
              <a:t>Spermicides</a:t>
            </a:r>
            <a:r>
              <a:rPr lang="en-US" dirty="0" smtClean="0">
                <a:solidFill>
                  <a:srgbClr val="000066"/>
                </a:solidFill>
              </a:rPr>
              <a:t> should be used with the cervical cap</a:t>
            </a:r>
          </a:p>
          <a:p>
            <a:pPr algn="just"/>
            <a:r>
              <a:rPr lang="en-US" dirty="0" smtClean="0">
                <a:solidFill>
                  <a:srgbClr val="000066"/>
                </a:solidFill>
              </a:rPr>
              <a:t>Can be inserted hours before sex and remain in place for up to 48 hours</a:t>
            </a:r>
          </a:p>
          <a:p>
            <a:pPr algn="just"/>
            <a:endParaRPr lang="en-US" dirty="0">
              <a:solidFill>
                <a:srgbClr val="000066"/>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B\Desktop\Screen Shot 2014-05-13 at 6.39.33 PM.png"/>
          <p:cNvPicPr>
            <a:picLocks noGrp="1" noChangeAspect="1" noChangeArrowheads="1"/>
          </p:cNvPicPr>
          <p:nvPr>
            <p:ph idx="4294967295"/>
          </p:nvPr>
        </p:nvPicPr>
        <p:blipFill>
          <a:blip r:embed="rId2"/>
          <a:srcRect/>
          <a:stretch>
            <a:fillRect/>
          </a:stretch>
        </p:blipFill>
        <p:spPr bwMode="auto">
          <a:xfrm>
            <a:off x="506413" y="685800"/>
            <a:ext cx="8027987" cy="48768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kamal\utility bills\telephone bills\hqdefault.jpg"/>
          <p:cNvPicPr>
            <a:picLocks noGrp="1" noChangeAspect="1" noChangeArrowheads="1"/>
          </p:cNvPicPr>
          <p:nvPr>
            <p:ph idx="4294967295"/>
          </p:nvPr>
        </p:nvPicPr>
        <p:blipFill>
          <a:blip r:embed="rId2"/>
          <a:srcRect t="9840" b="10211"/>
          <a:stretch>
            <a:fillRect/>
          </a:stretch>
        </p:blipFill>
        <p:spPr bwMode="auto">
          <a:xfrm>
            <a:off x="427037" y="914400"/>
            <a:ext cx="8259763" cy="4953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Contraceptive methods</a:t>
            </a:r>
            <a:endParaRPr lang="en-US" dirty="0"/>
          </a:p>
        </p:txBody>
      </p:sp>
      <p:sp>
        <p:nvSpPr>
          <p:cNvPr id="3" name="Content Placeholder 2"/>
          <p:cNvSpPr>
            <a:spLocks noGrp="1"/>
          </p:cNvSpPr>
          <p:nvPr>
            <p:ph idx="1"/>
          </p:nvPr>
        </p:nvSpPr>
        <p:spPr/>
        <p:txBody>
          <a:bodyPr/>
          <a:lstStyle/>
          <a:p>
            <a:pPr algn="just"/>
            <a:r>
              <a:rPr lang="en-US" dirty="0" smtClean="0">
                <a:solidFill>
                  <a:srgbClr val="000066"/>
                </a:solidFill>
              </a:rPr>
              <a:t>Preventive methods to help women to avoid unwanted pregnancy</a:t>
            </a:r>
          </a:p>
          <a:p>
            <a:pPr algn="just"/>
            <a:r>
              <a:rPr lang="en-US" dirty="0" smtClean="0">
                <a:solidFill>
                  <a:srgbClr val="000066"/>
                </a:solidFill>
              </a:rPr>
              <a:t>They include all the temporary and permanent measures to prevent pregnancy resulting from coitus</a:t>
            </a:r>
            <a:endParaRPr lang="en-US" dirty="0">
              <a:solidFill>
                <a:srgbClr val="000066"/>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B\Desktop\images (1).jpg"/>
          <p:cNvPicPr>
            <a:picLocks noGrp="1" noChangeAspect="1" noChangeArrowheads="1"/>
          </p:cNvPicPr>
          <p:nvPr>
            <p:ph idx="4294967295"/>
          </p:nvPr>
        </p:nvPicPr>
        <p:blipFill>
          <a:blip r:embed="rId2"/>
          <a:srcRect/>
          <a:stretch>
            <a:fillRect/>
          </a:stretch>
        </p:blipFill>
        <p:spPr bwMode="auto">
          <a:xfrm>
            <a:off x="814387" y="914400"/>
            <a:ext cx="7491413" cy="48768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methods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000066"/>
                </a:solidFill>
              </a:rPr>
              <a:t>Foam tablets, foam aerosols</a:t>
            </a:r>
          </a:p>
          <a:p>
            <a:r>
              <a:rPr lang="en-US" dirty="0" smtClean="0">
                <a:solidFill>
                  <a:srgbClr val="000066"/>
                </a:solidFill>
              </a:rPr>
              <a:t>Cream- jellies and paste</a:t>
            </a:r>
          </a:p>
          <a:p>
            <a:r>
              <a:rPr lang="en-US" dirty="0" smtClean="0">
                <a:solidFill>
                  <a:srgbClr val="000066"/>
                </a:solidFill>
              </a:rPr>
              <a:t>Suppositories-inserted manually</a:t>
            </a:r>
          </a:p>
          <a:p>
            <a:r>
              <a:rPr lang="en-US" dirty="0" smtClean="0">
                <a:solidFill>
                  <a:srgbClr val="000066"/>
                </a:solidFill>
              </a:rPr>
              <a:t>Soluble films-  C films inserted manually</a:t>
            </a:r>
          </a:p>
          <a:p>
            <a:r>
              <a:rPr lang="en-US" dirty="0" smtClean="0">
                <a:solidFill>
                  <a:srgbClr val="000066"/>
                </a:solidFill>
              </a:rPr>
              <a:t>Nonoxynol-9 is the  primary </a:t>
            </a:r>
            <a:r>
              <a:rPr lang="en-US" b="1" dirty="0" smtClean="0">
                <a:solidFill>
                  <a:srgbClr val="000066"/>
                </a:solidFill>
              </a:rPr>
              <a:t>chemical</a:t>
            </a:r>
            <a:r>
              <a:rPr lang="en-US" dirty="0" smtClean="0">
                <a:solidFill>
                  <a:srgbClr val="000066"/>
                </a:solidFill>
              </a:rPr>
              <a:t> in </a:t>
            </a:r>
            <a:r>
              <a:rPr lang="en-US" b="1" dirty="0" err="1" smtClean="0">
                <a:solidFill>
                  <a:srgbClr val="000066"/>
                </a:solidFill>
              </a:rPr>
              <a:t>spermicides</a:t>
            </a:r>
            <a:r>
              <a:rPr lang="en-US" dirty="0" smtClean="0">
                <a:solidFill>
                  <a:srgbClr val="000066"/>
                </a:solidFill>
              </a:rPr>
              <a:t> to inhibit sperm motility</a:t>
            </a:r>
          </a:p>
          <a:p>
            <a:pPr>
              <a:buNone/>
            </a:pPr>
            <a:endParaRPr lang="en-US" dirty="0" smtClean="0">
              <a:solidFill>
                <a:srgbClr val="000066"/>
              </a:solidFill>
            </a:endParaRPr>
          </a:p>
          <a:p>
            <a:pPr>
              <a:buNone/>
            </a:pPr>
            <a:r>
              <a:rPr lang="en-US" dirty="0" smtClean="0">
                <a:solidFill>
                  <a:srgbClr val="000066"/>
                </a:solidFill>
              </a:rPr>
              <a:t>The modern </a:t>
            </a:r>
            <a:r>
              <a:rPr lang="en-US" dirty="0" err="1" smtClean="0">
                <a:solidFill>
                  <a:srgbClr val="000066"/>
                </a:solidFill>
              </a:rPr>
              <a:t>spermicide</a:t>
            </a:r>
            <a:r>
              <a:rPr lang="en-US" dirty="0" smtClean="0">
                <a:solidFill>
                  <a:srgbClr val="000066"/>
                </a:solidFill>
              </a:rPr>
              <a:t> are surface active agents which attaches themselves with the spermatozoa and inhibit oxygen uptake and kill the sperm</a:t>
            </a:r>
            <a:endParaRPr lang="en-US" dirty="0">
              <a:solidFill>
                <a:srgbClr val="000066"/>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Spacing methods (reversible) </a:t>
            </a:r>
            <a:endParaRPr lang="en-US" dirty="0"/>
          </a:p>
        </p:txBody>
      </p:sp>
      <p:sp>
        <p:nvSpPr>
          <p:cNvPr id="3" name="Content Placeholder 2"/>
          <p:cNvSpPr>
            <a:spLocks noGrp="1"/>
          </p:cNvSpPr>
          <p:nvPr>
            <p:ph idx="1"/>
          </p:nvPr>
        </p:nvSpPr>
        <p:spPr>
          <a:xfrm>
            <a:off x="457200" y="1219200"/>
            <a:ext cx="8229600" cy="5486400"/>
          </a:xfrm>
        </p:spPr>
        <p:txBody>
          <a:bodyPr>
            <a:normAutofit fontScale="92500" lnSpcReduction="20000"/>
          </a:bodyPr>
          <a:lstStyle/>
          <a:p>
            <a:endParaRPr lang="en-US" dirty="0" smtClean="0"/>
          </a:p>
          <a:p>
            <a:pPr>
              <a:buNone/>
            </a:pPr>
            <a:r>
              <a:rPr lang="en-US" dirty="0" smtClean="0"/>
              <a:t>Hormonal methods</a:t>
            </a:r>
          </a:p>
          <a:p>
            <a:pPr>
              <a:buNone/>
            </a:pPr>
            <a:r>
              <a:rPr lang="en-US" dirty="0" smtClean="0"/>
              <a:t>Oral contraceptives</a:t>
            </a:r>
          </a:p>
          <a:p>
            <a:r>
              <a:rPr lang="en-US" i="1" dirty="0" smtClean="0"/>
              <a:t>Combined pill 0.3 1–2</a:t>
            </a:r>
          </a:p>
          <a:p>
            <a:r>
              <a:rPr lang="en-US" i="1" dirty="0" err="1" smtClean="0"/>
              <a:t>Seasonale</a:t>
            </a:r>
            <a:r>
              <a:rPr lang="en-US" i="1" dirty="0" smtClean="0"/>
              <a:t>® 0.3 1–2</a:t>
            </a:r>
          </a:p>
          <a:p>
            <a:r>
              <a:rPr lang="en-US" i="1" dirty="0" err="1" smtClean="0"/>
              <a:t>Minipill</a:t>
            </a:r>
            <a:r>
              <a:rPr lang="en-US" i="1" dirty="0" smtClean="0"/>
              <a:t> 0.5 2</a:t>
            </a:r>
          </a:p>
          <a:p>
            <a:pPr>
              <a:buNone/>
            </a:pPr>
            <a:endParaRPr lang="en-US" dirty="0" smtClean="0"/>
          </a:p>
          <a:p>
            <a:pPr>
              <a:buNone/>
            </a:pPr>
            <a:r>
              <a:rPr lang="en-US" dirty="0" smtClean="0"/>
              <a:t>Non-oral contraceptives</a:t>
            </a:r>
          </a:p>
          <a:p>
            <a:r>
              <a:rPr lang="en-US" i="1" dirty="0" smtClean="0"/>
              <a:t>Contraceptive skin patch 0.1 1–2</a:t>
            </a:r>
          </a:p>
          <a:p>
            <a:r>
              <a:rPr lang="en-US" i="1" dirty="0" smtClean="0"/>
              <a:t>Vaginal contraceptive ring 0.1 1–2</a:t>
            </a:r>
          </a:p>
          <a:p>
            <a:r>
              <a:rPr lang="en-US" i="1" dirty="0" smtClean="0"/>
              <a:t>Emergency contraception 25 25</a:t>
            </a:r>
          </a:p>
          <a:p>
            <a:r>
              <a:rPr lang="en-US" i="1" dirty="0" smtClean="0"/>
              <a:t>Hormone injections 0.3 1–2</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Spacing methods (reversible) </a:t>
            </a:r>
            <a:endParaRPr lang="en-US" dirty="0"/>
          </a:p>
        </p:txBody>
      </p:sp>
      <p:sp>
        <p:nvSpPr>
          <p:cNvPr id="3" name="Content Placeholder 2"/>
          <p:cNvSpPr>
            <a:spLocks noGrp="1"/>
          </p:cNvSpPr>
          <p:nvPr>
            <p:ph idx="1"/>
          </p:nvPr>
        </p:nvSpPr>
        <p:spPr/>
        <p:txBody>
          <a:bodyPr>
            <a:normAutofit/>
          </a:bodyPr>
          <a:lstStyle/>
          <a:p>
            <a:pPr>
              <a:buNone/>
            </a:pPr>
            <a:endParaRPr lang="en-US" i="1" dirty="0" smtClean="0"/>
          </a:p>
          <a:p>
            <a:r>
              <a:rPr lang="fr-FR" dirty="0" err="1" smtClean="0"/>
              <a:t>Intrauterine</a:t>
            </a:r>
            <a:r>
              <a:rPr lang="fr-FR" dirty="0" smtClean="0"/>
              <a:t> </a:t>
            </a:r>
            <a:r>
              <a:rPr lang="fr-FR" dirty="0" err="1" smtClean="0"/>
              <a:t>devices</a:t>
            </a:r>
            <a:r>
              <a:rPr lang="fr-FR" dirty="0" smtClean="0"/>
              <a:t> (</a:t>
            </a:r>
            <a:r>
              <a:rPr lang="fr-FR" dirty="0" err="1" smtClean="0"/>
              <a:t>copper</a:t>
            </a:r>
            <a:r>
              <a:rPr lang="fr-FR" dirty="0" smtClean="0"/>
              <a:t> T 380 A®) 0.6 0.8</a:t>
            </a:r>
          </a:p>
          <a:p>
            <a:r>
              <a:rPr lang="en-US" dirty="0" err="1" smtClean="0"/>
              <a:t>Spermicides</a:t>
            </a:r>
            <a:r>
              <a:rPr lang="en-US" dirty="0" smtClean="0"/>
              <a:t> (alone)</a:t>
            </a:r>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066800"/>
            <a:ext cx="8229600" cy="5410200"/>
          </a:xfrm>
        </p:spPr>
        <p:txBody>
          <a:bodyPr>
            <a:normAutofit fontScale="70000" lnSpcReduction="20000"/>
          </a:bodyPr>
          <a:lstStyle/>
          <a:p>
            <a:r>
              <a:rPr lang="en-US" b="1" dirty="0" smtClean="0"/>
              <a:t>Hormonal methods</a:t>
            </a:r>
          </a:p>
          <a:p>
            <a:r>
              <a:rPr lang="en-US" b="1" dirty="0" smtClean="0"/>
              <a:t>Oral contraceptives</a:t>
            </a:r>
          </a:p>
          <a:p>
            <a:r>
              <a:rPr lang="en-US" b="1" dirty="0" smtClean="0"/>
              <a:t>Combined pill 0.3 1–2</a:t>
            </a:r>
          </a:p>
          <a:p>
            <a:r>
              <a:rPr lang="en-US" b="1" dirty="0" err="1" smtClean="0"/>
              <a:t>Seasonale</a:t>
            </a:r>
            <a:r>
              <a:rPr lang="en-US" b="1" dirty="0" smtClean="0"/>
              <a:t>® 0.3 1–2</a:t>
            </a:r>
          </a:p>
          <a:p>
            <a:r>
              <a:rPr lang="en-US" b="1" dirty="0" err="1" smtClean="0"/>
              <a:t>Minipill</a:t>
            </a:r>
            <a:r>
              <a:rPr lang="en-US" b="1" dirty="0" smtClean="0"/>
              <a:t> 0.5 2</a:t>
            </a:r>
          </a:p>
          <a:p>
            <a:r>
              <a:rPr lang="en-US" b="1" dirty="0" smtClean="0"/>
              <a:t>Non-oral contraceptives</a:t>
            </a:r>
          </a:p>
          <a:p>
            <a:r>
              <a:rPr lang="en-US" b="1" dirty="0" smtClean="0"/>
              <a:t>Contraceptive skin patch 0.1 1–2</a:t>
            </a:r>
          </a:p>
          <a:p>
            <a:r>
              <a:rPr lang="en-US" b="1" dirty="0" smtClean="0"/>
              <a:t>Vaginal contraceptive ring 0.1 1–2</a:t>
            </a:r>
          </a:p>
          <a:p>
            <a:r>
              <a:rPr lang="en-US" b="1" dirty="0" smtClean="0"/>
              <a:t>Emergency contraception 25 25</a:t>
            </a:r>
          </a:p>
          <a:p>
            <a:r>
              <a:rPr lang="en-US" b="1" dirty="0" smtClean="0"/>
              <a:t>Hormone injections 0.3 1–2</a:t>
            </a:r>
          </a:p>
          <a:p>
            <a:r>
              <a:rPr lang="fr-FR" b="1" dirty="0" err="1" smtClean="0"/>
              <a:t>Intrauterine</a:t>
            </a:r>
            <a:r>
              <a:rPr lang="fr-FR" b="1" dirty="0" smtClean="0"/>
              <a:t> </a:t>
            </a:r>
            <a:r>
              <a:rPr lang="fr-FR" b="1" dirty="0" err="1" smtClean="0"/>
              <a:t>devices</a:t>
            </a:r>
            <a:r>
              <a:rPr lang="fr-FR" b="1" dirty="0" smtClean="0"/>
              <a:t> (</a:t>
            </a:r>
            <a:r>
              <a:rPr lang="fr-FR" b="1" dirty="0" err="1" smtClean="0"/>
              <a:t>copper</a:t>
            </a:r>
            <a:r>
              <a:rPr lang="fr-FR" b="1" dirty="0" smtClean="0"/>
              <a:t> T 380 A®) 0.6 0.8</a:t>
            </a:r>
          </a:p>
          <a:p>
            <a:r>
              <a:rPr lang="en-US" b="1" dirty="0" err="1" smtClean="0"/>
              <a:t>Spermicides</a:t>
            </a:r>
            <a:r>
              <a:rPr lang="en-US" b="1" dirty="0" smtClean="0"/>
              <a:t> (alone)</a:t>
            </a:r>
          </a:p>
          <a:p>
            <a:r>
              <a:rPr lang="en-US" b="1" dirty="0" smtClean="0"/>
              <a:t>Surgical sterilization</a:t>
            </a:r>
          </a:p>
          <a:p>
            <a:r>
              <a:rPr lang="en-US" b="1" dirty="0" smtClean="0"/>
              <a:t>Vasectomy 0.10 0.15</a:t>
            </a:r>
          </a:p>
          <a:p>
            <a:r>
              <a:rPr lang="en-US" b="1" dirty="0" smtClean="0"/>
              <a:t>Tubal ligation</a:t>
            </a:r>
          </a:p>
          <a:p>
            <a:endParaRPr lang="en-US" b="1" dirty="0" smtClean="0"/>
          </a:p>
          <a:p>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8200" y="1600200"/>
            <a:ext cx="8229600" cy="4525963"/>
          </a:xfrm>
        </p:spPr>
        <p:txBody>
          <a:bodyPr>
            <a:normAutofit/>
          </a:bodyPr>
          <a:lstStyle/>
          <a:p>
            <a:pPr>
              <a:buNone/>
            </a:pPr>
            <a:r>
              <a:rPr lang="en-US" dirty="0" smtClean="0"/>
              <a:t>Surgical sterilization</a:t>
            </a:r>
          </a:p>
          <a:p>
            <a:r>
              <a:rPr lang="en-US" dirty="0" smtClean="0"/>
              <a:t>Vasectomy</a:t>
            </a:r>
          </a:p>
          <a:p>
            <a:r>
              <a:rPr lang="en-US" dirty="0" smtClean="0"/>
              <a:t>Tubal ligation</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Family planning/Contraception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solidFill>
                  <a:srgbClr val="000066"/>
                </a:solidFill>
              </a:rPr>
              <a:t>214 million women of reproductive age in developing countries who want to avoid pregnancy are not using a modern contraceptive method</a:t>
            </a:r>
          </a:p>
          <a:p>
            <a:pPr algn="just"/>
            <a:r>
              <a:rPr lang="en-US" dirty="0" smtClean="0">
                <a:solidFill>
                  <a:srgbClr val="000066"/>
                </a:solidFill>
              </a:rPr>
              <a:t>Family planning / contraception reduces the need for abortion, especially unsafe abortion</a:t>
            </a:r>
          </a:p>
          <a:p>
            <a:pPr algn="just"/>
            <a:r>
              <a:rPr lang="en-US" dirty="0" smtClean="0">
                <a:solidFill>
                  <a:srgbClr val="000066"/>
                </a:solidFill>
              </a:rPr>
              <a:t>Family planning reinforces people’s rights to determine the number and spacing of their children</a:t>
            </a:r>
          </a:p>
          <a:p>
            <a:pPr algn="just"/>
            <a:r>
              <a:rPr lang="en-US" dirty="0" smtClean="0">
                <a:solidFill>
                  <a:srgbClr val="000066"/>
                </a:solidFill>
              </a:rPr>
              <a:t>By preventing unintended pregnancy, family planning /contraception prevents deaths of mothers and children</a:t>
            </a:r>
          </a:p>
          <a:p>
            <a:pPr algn="just"/>
            <a:endParaRPr lang="en-US" dirty="0">
              <a:solidFill>
                <a:srgbClr val="00006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 of contraceptives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000066"/>
                </a:solidFill>
              </a:rPr>
              <a:t>Safe</a:t>
            </a:r>
          </a:p>
          <a:p>
            <a:pPr algn="just"/>
            <a:r>
              <a:rPr lang="en-US" dirty="0" smtClean="0">
                <a:solidFill>
                  <a:srgbClr val="000066"/>
                </a:solidFill>
              </a:rPr>
              <a:t>Effective</a:t>
            </a:r>
          </a:p>
          <a:p>
            <a:pPr algn="just"/>
            <a:r>
              <a:rPr lang="en-US" dirty="0" smtClean="0">
                <a:solidFill>
                  <a:srgbClr val="000066"/>
                </a:solidFill>
              </a:rPr>
              <a:t>Acceptable</a:t>
            </a:r>
          </a:p>
          <a:p>
            <a:pPr algn="just"/>
            <a:r>
              <a:rPr lang="en-US" dirty="0" smtClean="0">
                <a:solidFill>
                  <a:srgbClr val="000066"/>
                </a:solidFill>
              </a:rPr>
              <a:t>Inexpensive</a:t>
            </a:r>
          </a:p>
          <a:p>
            <a:pPr algn="just"/>
            <a:r>
              <a:rPr lang="en-US" dirty="0" smtClean="0">
                <a:solidFill>
                  <a:srgbClr val="000066"/>
                </a:solidFill>
              </a:rPr>
              <a:t>Reversible</a:t>
            </a:r>
          </a:p>
          <a:p>
            <a:pPr algn="just"/>
            <a:r>
              <a:rPr lang="en-US" dirty="0" smtClean="0">
                <a:solidFill>
                  <a:srgbClr val="000066"/>
                </a:solidFill>
              </a:rPr>
              <a:t>Simple to administer</a:t>
            </a:r>
          </a:p>
          <a:p>
            <a:pPr algn="just"/>
            <a:r>
              <a:rPr lang="en-US" dirty="0" smtClean="0">
                <a:solidFill>
                  <a:srgbClr val="000066"/>
                </a:solidFill>
              </a:rPr>
              <a:t>Independent of coitus</a:t>
            </a:r>
          </a:p>
          <a:p>
            <a:pPr algn="just"/>
            <a:r>
              <a:rPr lang="en-US" dirty="0" smtClean="0">
                <a:solidFill>
                  <a:srgbClr val="000066"/>
                </a:solidFill>
              </a:rPr>
              <a:t>Long lasting to obviate frequent administration and require no or little medical supervision</a:t>
            </a:r>
          </a:p>
          <a:p>
            <a:pPr algn="just"/>
            <a:endParaRPr lang="en-US" dirty="0" smtClean="0">
              <a:solidFill>
                <a:srgbClr val="00006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solidFill>
                  <a:srgbClr val="000066"/>
                </a:solidFill>
              </a:rPr>
              <a:t>No contraceptive is ideal</a:t>
            </a:r>
          </a:p>
          <a:p>
            <a:pPr algn="just"/>
            <a:r>
              <a:rPr lang="en-US" dirty="0" smtClean="0">
                <a:solidFill>
                  <a:srgbClr val="000066"/>
                </a:solidFill>
              </a:rPr>
              <a:t>A contraceptive may be suitable to one group may be unsuitable to other because of different cultural pattern, religious belief and socio-economic conditions.</a:t>
            </a:r>
          </a:p>
          <a:p>
            <a:pPr algn="just"/>
            <a:r>
              <a:rPr lang="en-US" dirty="0" smtClean="0">
                <a:solidFill>
                  <a:srgbClr val="000066"/>
                </a:solidFill>
              </a:rPr>
              <a:t>Cafeteria choice: an individual can choose according to needs and wishes</a:t>
            </a:r>
            <a:endParaRPr lang="en-US" dirty="0">
              <a:solidFill>
                <a:srgbClr val="00006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Spacing methods (reversible) </a:t>
            </a:r>
            <a:endParaRPr lang="en-US" dirty="0"/>
          </a:p>
        </p:txBody>
      </p:sp>
      <p:sp>
        <p:nvSpPr>
          <p:cNvPr id="3" name="Content Placeholder 2"/>
          <p:cNvSpPr>
            <a:spLocks noGrp="1"/>
          </p:cNvSpPr>
          <p:nvPr>
            <p:ph idx="1"/>
          </p:nvPr>
        </p:nvSpPr>
        <p:spPr>
          <a:xfrm>
            <a:off x="457200" y="1219200"/>
            <a:ext cx="8229600" cy="4953000"/>
          </a:xfrm>
        </p:spPr>
        <p:txBody>
          <a:bodyPr>
            <a:normAutofit fontScale="92500" lnSpcReduction="20000"/>
          </a:bodyPr>
          <a:lstStyle/>
          <a:p>
            <a:pPr>
              <a:buNone/>
            </a:pPr>
            <a:endParaRPr lang="en-US" dirty="0" smtClean="0">
              <a:solidFill>
                <a:srgbClr val="000066"/>
              </a:solidFill>
            </a:endParaRPr>
          </a:p>
          <a:p>
            <a:r>
              <a:rPr lang="en-US" dirty="0" smtClean="0">
                <a:solidFill>
                  <a:srgbClr val="000066"/>
                </a:solidFill>
              </a:rPr>
              <a:t>Complete abstinence</a:t>
            </a:r>
          </a:p>
          <a:p>
            <a:r>
              <a:rPr lang="en-US" dirty="0" smtClean="0">
                <a:solidFill>
                  <a:srgbClr val="000066"/>
                </a:solidFill>
              </a:rPr>
              <a:t>Coitus </a:t>
            </a:r>
            <a:r>
              <a:rPr lang="en-US" dirty="0" err="1" smtClean="0">
                <a:solidFill>
                  <a:srgbClr val="000066"/>
                </a:solidFill>
              </a:rPr>
              <a:t>interruptus</a:t>
            </a:r>
            <a:endParaRPr lang="en-US" dirty="0" smtClean="0">
              <a:solidFill>
                <a:srgbClr val="000066"/>
              </a:solidFill>
            </a:endParaRPr>
          </a:p>
          <a:p>
            <a:pPr>
              <a:buNone/>
            </a:pPr>
            <a:r>
              <a:rPr lang="en-US" dirty="0" smtClean="0">
                <a:solidFill>
                  <a:srgbClr val="000066"/>
                </a:solidFill>
              </a:rPr>
              <a:t>Periodic abstinence</a:t>
            </a:r>
          </a:p>
          <a:p>
            <a:r>
              <a:rPr lang="en-US" dirty="0" smtClean="0">
                <a:solidFill>
                  <a:srgbClr val="000066"/>
                </a:solidFill>
              </a:rPr>
              <a:t>Rhythm</a:t>
            </a:r>
          </a:p>
          <a:p>
            <a:pPr>
              <a:buNone/>
            </a:pPr>
            <a:r>
              <a:rPr lang="en-US" dirty="0" smtClean="0">
                <a:solidFill>
                  <a:srgbClr val="000066"/>
                </a:solidFill>
              </a:rPr>
              <a:t>Natural family planning method</a:t>
            </a:r>
          </a:p>
          <a:p>
            <a:r>
              <a:rPr lang="en-US" dirty="0" smtClean="0">
                <a:solidFill>
                  <a:srgbClr val="000066"/>
                </a:solidFill>
              </a:rPr>
              <a:t>Basal body </a:t>
            </a:r>
            <a:r>
              <a:rPr lang="en-US" dirty="0" err="1" smtClean="0">
                <a:solidFill>
                  <a:srgbClr val="000066"/>
                </a:solidFill>
              </a:rPr>
              <a:t>temparature</a:t>
            </a:r>
            <a:r>
              <a:rPr lang="en-US" dirty="0" smtClean="0">
                <a:solidFill>
                  <a:srgbClr val="000066"/>
                </a:solidFill>
              </a:rPr>
              <a:t> method</a:t>
            </a:r>
          </a:p>
          <a:p>
            <a:r>
              <a:rPr lang="en-US" dirty="0" smtClean="0">
                <a:solidFill>
                  <a:srgbClr val="000066"/>
                </a:solidFill>
              </a:rPr>
              <a:t>Cervical mucus method</a:t>
            </a:r>
          </a:p>
          <a:p>
            <a:r>
              <a:rPr lang="en-US" dirty="0" err="1" smtClean="0">
                <a:solidFill>
                  <a:srgbClr val="000066"/>
                </a:solidFill>
              </a:rPr>
              <a:t>Symptothermal</a:t>
            </a:r>
            <a:r>
              <a:rPr lang="en-US" dirty="0" smtClean="0">
                <a:solidFill>
                  <a:srgbClr val="000066"/>
                </a:solidFill>
              </a:rPr>
              <a:t> method</a:t>
            </a:r>
          </a:p>
          <a:p>
            <a:pPr>
              <a:buNone/>
            </a:pPr>
            <a:r>
              <a:rPr lang="en-US" dirty="0" err="1" smtClean="0">
                <a:solidFill>
                  <a:srgbClr val="000066"/>
                </a:solidFill>
              </a:rPr>
              <a:t>Lactational</a:t>
            </a:r>
            <a:r>
              <a:rPr lang="en-US" dirty="0" smtClean="0">
                <a:solidFill>
                  <a:srgbClr val="000066"/>
                </a:solidFill>
              </a:rPr>
              <a:t> </a:t>
            </a:r>
            <a:r>
              <a:rPr lang="en-US" dirty="0" err="1" smtClean="0">
                <a:solidFill>
                  <a:srgbClr val="000066"/>
                </a:solidFill>
              </a:rPr>
              <a:t>amnorrhoea</a:t>
            </a:r>
            <a:endParaRPr lang="en-US" dirty="0" smtClean="0">
              <a:solidFill>
                <a:srgbClr val="000066"/>
              </a:solidFill>
            </a:endParaRPr>
          </a:p>
          <a:p>
            <a:endParaRPr lang="en-US" dirty="0" smtClean="0">
              <a:solidFill>
                <a:srgbClr val="000066"/>
              </a:solidFill>
            </a:endParaRPr>
          </a:p>
          <a:p>
            <a:endParaRPr lang="en-US" dirty="0">
              <a:solidFill>
                <a:srgbClr val="0000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Complete abstinence</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solidFill>
                  <a:srgbClr val="000066"/>
                </a:solidFill>
              </a:rPr>
              <a:t>Drawbacks: </a:t>
            </a:r>
          </a:p>
          <a:p>
            <a:pPr algn="just"/>
            <a:r>
              <a:rPr lang="en-US" dirty="0" smtClean="0">
                <a:solidFill>
                  <a:srgbClr val="000066"/>
                </a:solidFill>
              </a:rPr>
              <a:t>It amounts repression of natural force causes temperamental changes and even leads to nervous breakdown</a:t>
            </a:r>
            <a:endParaRPr lang="en-US" dirty="0">
              <a:solidFill>
                <a:srgbClr val="0000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Coitus </a:t>
            </a:r>
            <a:r>
              <a:rPr lang="en-US" dirty="0" err="1" smtClean="0"/>
              <a:t>interruptus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solidFill>
                  <a:srgbClr val="000066"/>
                </a:solidFill>
              </a:rPr>
              <a:t>Oldest method, involve no cost</a:t>
            </a:r>
          </a:p>
          <a:p>
            <a:pPr algn="just"/>
            <a:r>
              <a:rPr lang="en-US" dirty="0" smtClean="0">
                <a:solidFill>
                  <a:srgbClr val="000066"/>
                </a:solidFill>
              </a:rPr>
              <a:t>The male withdraw before ejaculation</a:t>
            </a:r>
          </a:p>
          <a:p>
            <a:r>
              <a:rPr lang="en-US" dirty="0" smtClean="0">
                <a:solidFill>
                  <a:srgbClr val="000066"/>
                </a:solidFill>
              </a:rPr>
              <a:t>Tries to keep sperm out of the woman's body, preventing fertilization</a:t>
            </a:r>
          </a:p>
          <a:p>
            <a:pPr algn="just"/>
            <a:r>
              <a:rPr lang="en-US" dirty="0" smtClean="0">
                <a:solidFill>
                  <a:srgbClr val="000066"/>
                </a:solidFill>
              </a:rPr>
              <a:t>Limitation: </a:t>
            </a:r>
            <a:r>
              <a:rPr lang="en-US" dirty="0" err="1" smtClean="0">
                <a:solidFill>
                  <a:srgbClr val="000066"/>
                </a:solidFill>
              </a:rPr>
              <a:t>precoital</a:t>
            </a:r>
            <a:r>
              <a:rPr lang="en-US" dirty="0" smtClean="0">
                <a:solidFill>
                  <a:srgbClr val="000066"/>
                </a:solidFill>
              </a:rPr>
              <a:t> secretion of male may contain sperm</a:t>
            </a:r>
          </a:p>
          <a:p>
            <a:pPr algn="just"/>
            <a:r>
              <a:rPr lang="en-US" dirty="0" smtClean="0">
                <a:solidFill>
                  <a:srgbClr val="000066"/>
                </a:solidFill>
              </a:rPr>
              <a:t>Delay in withdrawal</a:t>
            </a:r>
          </a:p>
          <a:p>
            <a:r>
              <a:rPr lang="en-US" dirty="0" smtClean="0">
                <a:solidFill>
                  <a:srgbClr val="000066"/>
                </a:solidFill>
              </a:rPr>
              <a:t>96% with correct and consistent use; 73% as commonly used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1472</Words>
  <Application>Microsoft Office PowerPoint</Application>
  <PresentationFormat>On-screen Show (4:3)</PresentationFormat>
  <Paragraphs>183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Contraceptives</vt:lpstr>
      <vt:lpstr>Birth control </vt:lpstr>
      <vt:lpstr>Contraceptive methods</vt:lpstr>
      <vt:lpstr>Family planning/Contraception </vt:lpstr>
      <vt:lpstr>Choice of contraceptives</vt:lpstr>
      <vt:lpstr>Slide 6</vt:lpstr>
      <vt:lpstr>Spacing methods (reversible) </vt:lpstr>
      <vt:lpstr>Complete abstinence </vt:lpstr>
      <vt:lpstr>Coitus interruptus </vt:lpstr>
      <vt:lpstr>Coitus interruptus </vt:lpstr>
      <vt:lpstr>Safe period: rhythm method</vt:lpstr>
      <vt:lpstr>Safe period: rhythm method</vt:lpstr>
      <vt:lpstr>Safe period: rhythm method</vt:lpstr>
      <vt:lpstr>Natural family planning method </vt:lpstr>
      <vt:lpstr>Basal body temperature method </vt:lpstr>
      <vt:lpstr>Cervical mucus method  (Two day method) </vt:lpstr>
      <vt:lpstr>Symptothermal method </vt:lpstr>
      <vt:lpstr>Lactational amenorrhoea</vt:lpstr>
      <vt:lpstr>Spacing methods (reversible) </vt:lpstr>
      <vt:lpstr>Male condom </vt:lpstr>
      <vt:lpstr>Advantages and disadvantages</vt:lpstr>
      <vt:lpstr>Female condoms</vt:lpstr>
      <vt:lpstr>Slide 23</vt:lpstr>
      <vt:lpstr>Slide 24</vt:lpstr>
      <vt:lpstr>Diaphragm or cervical cap </vt:lpstr>
      <vt:lpstr>Diaphragm</vt:lpstr>
      <vt:lpstr>Cervical cap </vt:lpstr>
      <vt:lpstr>Slide 28</vt:lpstr>
      <vt:lpstr>Slide 29</vt:lpstr>
      <vt:lpstr>Slide 30</vt:lpstr>
      <vt:lpstr>Chemical methods</vt:lpstr>
      <vt:lpstr>Spacing methods (reversible) </vt:lpstr>
      <vt:lpstr>Spacing methods (reversible) </vt:lpstr>
      <vt:lpstr>Slide 34</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Contraceptives</dc:title>
  <dc:creator>DB</dc:creator>
  <cp:lastModifiedBy>DB</cp:lastModifiedBy>
  <cp:revision>32</cp:revision>
  <dcterms:created xsi:type="dcterms:W3CDTF">2006-08-16T00:00:00Z</dcterms:created>
  <dcterms:modified xsi:type="dcterms:W3CDTF">2020-04-04T05:43:24Z</dcterms:modified>
</cp:coreProperties>
</file>