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74" r:id="rId4"/>
    <p:sldId id="275" r:id="rId5"/>
    <p:sldId id="276" r:id="rId6"/>
    <p:sldId id="258" r:id="rId7"/>
    <p:sldId id="271" r:id="rId8"/>
    <p:sldId id="277"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nknown Us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1-10T12:36:39.530" idx="2">
    <p:pos x="10" y="1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farmersrights.org/state/countries_india.html" TargetMode="External"/><Relationship Id="rId2" Type="http://schemas.openxmlformats.org/officeDocument/2006/relationships/hyperlink" Target="https://www.downtoearth.org.in/news/agriculture/farmers-rights-are-a-hot-potato-6453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4F8815-CFD1-984D-BD6F-86B493EB46A5}"/>
              </a:ext>
            </a:extLst>
          </p:cNvPr>
          <p:cNvSpPr>
            <a:spLocks noGrp="1"/>
          </p:cNvSpPr>
          <p:nvPr>
            <p:ph type="ctrTitle"/>
          </p:nvPr>
        </p:nvSpPr>
        <p:spPr>
          <a:xfrm>
            <a:off x="3286124" y="1285875"/>
            <a:ext cx="5000626" cy="2375298"/>
          </a:xfrm>
        </p:spPr>
        <p:txBody>
          <a:bodyPr/>
          <a:lstStyle/>
          <a:p>
            <a:r>
              <a:rPr lang="en-GB" i="1" dirty="0">
                <a:solidFill>
                  <a:srgbClr val="92D050"/>
                </a:solidFill>
              </a:rPr>
              <a:t>PLANT VARIETY </a:t>
            </a:r>
            <a:r>
              <a:rPr lang="en-GB" i="1" dirty="0" smtClean="0">
                <a:solidFill>
                  <a:srgbClr val="92D050"/>
                </a:solidFill>
              </a:rPr>
              <a:t>PROTECTION</a:t>
            </a:r>
            <a:br>
              <a:rPr lang="en-GB" i="1" dirty="0" smtClean="0">
                <a:solidFill>
                  <a:srgbClr val="92D050"/>
                </a:solidFill>
              </a:rPr>
            </a:br>
            <a:r>
              <a:rPr lang="en-GB" sz="2800" dirty="0" smtClean="0">
                <a:solidFill>
                  <a:srgbClr val="92D050"/>
                </a:solidFill>
              </a:rPr>
              <a:t>(LS SEC IV-IPR)</a:t>
            </a:r>
            <a:endParaRPr lang="en-US" sz="2800" dirty="0">
              <a:solidFill>
                <a:srgbClr val="92D050"/>
              </a:solidFill>
            </a:endParaRPr>
          </a:p>
        </p:txBody>
      </p:sp>
      <p:sp>
        <p:nvSpPr>
          <p:cNvPr id="3" name="Subtitle 2">
            <a:extLst>
              <a:ext uri="{FF2B5EF4-FFF2-40B4-BE49-F238E27FC236}">
                <a16:creationId xmlns="" xmlns:a16="http://schemas.microsoft.com/office/drawing/2014/main" id="{11D580D7-449D-B941-A6F1-69241310A5CD}"/>
              </a:ext>
            </a:extLst>
          </p:cNvPr>
          <p:cNvSpPr>
            <a:spLocks noGrp="1"/>
          </p:cNvSpPr>
          <p:nvPr>
            <p:ph type="subTitle" idx="1"/>
          </p:nvPr>
        </p:nvSpPr>
        <p:spPr/>
        <p:txBody>
          <a:bodyPr>
            <a:normAutofit lnSpcReduction="10000"/>
          </a:bodyPr>
          <a:lstStyle/>
          <a:p>
            <a:r>
              <a:rPr lang="en-US" dirty="0" smtClean="0"/>
              <a:t>By: Dr. Neha Yadav </a:t>
            </a:r>
          </a:p>
          <a:p>
            <a:r>
              <a:rPr lang="en-US" dirty="0" smtClean="0"/>
              <a:t>Deshbandhu College</a:t>
            </a:r>
          </a:p>
          <a:p>
            <a:r>
              <a:rPr lang="en-US" dirty="0" smtClean="0"/>
              <a:t>University of Delhi</a:t>
            </a:r>
            <a:endParaRPr lang="en-US" dirty="0"/>
          </a:p>
        </p:txBody>
      </p:sp>
    </p:spTree>
    <p:extLst>
      <p:ext uri="{BB962C8B-B14F-4D97-AF65-F5344CB8AC3E}">
        <p14:creationId xmlns:p14="http://schemas.microsoft.com/office/powerpoint/2010/main" val="427615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785CCB-9B08-E549-BD81-A1B9C70A8B68}"/>
              </a:ext>
            </a:extLst>
          </p:cNvPr>
          <p:cNvSpPr>
            <a:spLocks noGrp="1"/>
          </p:cNvSpPr>
          <p:nvPr>
            <p:ph type="title"/>
          </p:nvPr>
        </p:nvSpPr>
        <p:spPr/>
        <p:txBody>
          <a:bodyPr/>
          <a:lstStyle/>
          <a:p>
            <a:r>
              <a:rPr lang="en-GB">
                <a:solidFill>
                  <a:schemeClr val="accent2"/>
                </a:solidFill>
              </a:rPr>
              <a:t> Registerable plant variety </a:t>
            </a:r>
            <a:endParaRPr lang="en-US">
              <a:solidFill>
                <a:schemeClr val="accent2"/>
              </a:solidFill>
            </a:endParaRPr>
          </a:p>
        </p:txBody>
      </p:sp>
      <p:sp>
        <p:nvSpPr>
          <p:cNvPr id="3" name="Content Placeholder 2">
            <a:extLst>
              <a:ext uri="{FF2B5EF4-FFF2-40B4-BE49-F238E27FC236}">
                <a16:creationId xmlns="" xmlns:a16="http://schemas.microsoft.com/office/drawing/2014/main" id="{7B20FC4F-F966-5F43-A578-CB5AE40D3506}"/>
              </a:ext>
            </a:extLst>
          </p:cNvPr>
          <p:cNvSpPr>
            <a:spLocks noGrp="1"/>
          </p:cNvSpPr>
          <p:nvPr>
            <p:ph idx="1"/>
          </p:nvPr>
        </p:nvSpPr>
        <p:spPr>
          <a:xfrm>
            <a:off x="677334" y="2357438"/>
            <a:ext cx="4484025" cy="2393156"/>
          </a:xfrm>
        </p:spPr>
        <p:txBody>
          <a:bodyPr/>
          <a:lstStyle/>
          <a:p>
            <a:r>
              <a:rPr lang="en-GB">
                <a:solidFill>
                  <a:srgbClr val="00B0F0"/>
                </a:solidFill>
              </a:rPr>
              <a:t>Noble variety</a:t>
            </a:r>
          </a:p>
          <a:p>
            <a:r>
              <a:rPr lang="en-GB">
                <a:solidFill>
                  <a:srgbClr val="00B0F0"/>
                </a:solidFill>
              </a:rPr>
              <a:t>Extant variety</a:t>
            </a:r>
          </a:p>
          <a:p>
            <a:r>
              <a:rPr lang="en-GB">
                <a:solidFill>
                  <a:srgbClr val="00B0F0"/>
                </a:solidFill>
              </a:rPr>
              <a:t>Essentially derived variety</a:t>
            </a:r>
          </a:p>
          <a:p>
            <a:r>
              <a:rPr lang="en-GB">
                <a:solidFill>
                  <a:srgbClr val="00B0F0"/>
                </a:solidFill>
              </a:rPr>
              <a:t>Farmer variety</a:t>
            </a:r>
            <a:endParaRPr lang="en-US">
              <a:solidFill>
                <a:srgbClr val="00B0F0"/>
              </a:solidFill>
            </a:endParaRPr>
          </a:p>
        </p:txBody>
      </p:sp>
    </p:spTree>
    <p:extLst>
      <p:ext uri="{BB962C8B-B14F-4D97-AF65-F5344CB8AC3E}">
        <p14:creationId xmlns:p14="http://schemas.microsoft.com/office/powerpoint/2010/main" val="331010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CF9705-8D59-7241-9BCD-A3346952A366}"/>
              </a:ext>
            </a:extLst>
          </p:cNvPr>
          <p:cNvSpPr>
            <a:spLocks noGrp="1"/>
          </p:cNvSpPr>
          <p:nvPr>
            <p:ph type="title"/>
          </p:nvPr>
        </p:nvSpPr>
        <p:spPr/>
        <p:txBody>
          <a:bodyPr/>
          <a:lstStyle/>
          <a:p>
            <a:r>
              <a:rPr lang="en-GB"/>
              <a:t>Application for registration</a:t>
            </a:r>
            <a:endParaRPr lang="en-US"/>
          </a:p>
        </p:txBody>
      </p:sp>
      <p:sp>
        <p:nvSpPr>
          <p:cNvPr id="5" name="Content Placeholder 4">
            <a:extLst>
              <a:ext uri="{FF2B5EF4-FFF2-40B4-BE49-F238E27FC236}">
                <a16:creationId xmlns="" xmlns:a16="http://schemas.microsoft.com/office/drawing/2014/main" id="{8CEE14FF-9A8D-6A48-A37F-92D029BA0D22}"/>
              </a:ext>
            </a:extLst>
          </p:cNvPr>
          <p:cNvSpPr>
            <a:spLocks noGrp="1"/>
          </p:cNvSpPr>
          <p:nvPr>
            <p:ph idx="1"/>
          </p:nvPr>
        </p:nvSpPr>
        <p:spPr/>
        <p:txBody>
          <a:bodyPr>
            <a:normAutofit fontScale="85000" lnSpcReduction="10000"/>
          </a:bodyPr>
          <a:lstStyle/>
          <a:p>
            <a:r>
              <a:rPr lang="en-GB">
                <a:solidFill>
                  <a:srgbClr val="00B0F0"/>
                </a:solidFill>
              </a:rPr>
              <a:t>Every application for registration will have to be accompanied with the following information </a:t>
            </a:r>
          </a:p>
          <a:p>
            <a:r>
              <a:rPr lang="en-GB">
                <a:solidFill>
                  <a:srgbClr val="00B0F0"/>
                </a:solidFill>
              </a:rPr>
              <a:t>Denomination assiged to such variety by the applicant </a:t>
            </a:r>
          </a:p>
          <a:p>
            <a:r>
              <a:rPr lang="en-GB">
                <a:solidFill>
                  <a:srgbClr val="00B0F0"/>
                </a:solidFill>
              </a:rPr>
              <a:t>An affidavit sworn by he applicant that such variety does not contain any gene or gene sequence involving terminator technology</a:t>
            </a:r>
          </a:p>
          <a:p>
            <a:r>
              <a:rPr lang="en-GB">
                <a:solidFill>
                  <a:srgbClr val="00B0F0"/>
                </a:solidFill>
              </a:rPr>
              <a:t>The applicant should be in such form as may be specified by regulations </a:t>
            </a:r>
          </a:p>
          <a:p>
            <a:r>
              <a:rPr lang="en-GB">
                <a:solidFill>
                  <a:srgbClr val="00B0F0"/>
                </a:solidFill>
              </a:rPr>
              <a:t>A complete passport that a of the parental line from which the variety has been drived along with the geographical location in India from where the genetic material has been taken and all such information related to the contributio if any of farmer village community institution or organization in breeding evolving or developing the variety </a:t>
            </a:r>
          </a:p>
          <a:p>
            <a:r>
              <a:rPr lang="en-GB">
                <a:solidFill>
                  <a:srgbClr val="00B0F0"/>
                </a:solidFill>
              </a:rPr>
              <a:t>A statement containing a brief description of the variety brining out its characteristics of novelty distinctiveness uniformity and stability has required for registration </a:t>
            </a:r>
          </a:p>
          <a:p>
            <a:r>
              <a:rPr lang="en-GB">
                <a:solidFill>
                  <a:srgbClr val="00B0F0"/>
                </a:solidFill>
              </a:rPr>
              <a:t>Such fees as may be prescribed </a:t>
            </a:r>
          </a:p>
          <a:p>
            <a:r>
              <a:rPr lang="en-GB">
                <a:solidFill>
                  <a:srgbClr val="00B0F0"/>
                </a:solidFill>
              </a:rPr>
              <a:t>Containing a declaration the genetic material or parental material acquired for breeding evolving or developing variety has been lawfully acquired</a:t>
            </a:r>
            <a:endParaRPr lang="en-US">
              <a:solidFill>
                <a:srgbClr val="00B0F0"/>
              </a:solidFill>
            </a:endParaRPr>
          </a:p>
        </p:txBody>
      </p:sp>
    </p:spTree>
    <p:extLst>
      <p:ext uri="{BB962C8B-B14F-4D97-AF65-F5344CB8AC3E}">
        <p14:creationId xmlns:p14="http://schemas.microsoft.com/office/powerpoint/2010/main" val="1503972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C12DCE-D6BB-3A4E-8BA7-F93AD9D4B781}"/>
              </a:ext>
            </a:extLst>
          </p:cNvPr>
          <p:cNvSpPr>
            <a:spLocks noGrp="1"/>
          </p:cNvSpPr>
          <p:nvPr>
            <p:ph type="title"/>
          </p:nvPr>
        </p:nvSpPr>
        <p:spPr/>
        <p:txBody>
          <a:bodyPr/>
          <a:lstStyle/>
          <a:p>
            <a:r>
              <a:rPr lang="en-GB"/>
              <a:t>Period of protection</a:t>
            </a:r>
            <a:endParaRPr lang="en-US"/>
          </a:p>
        </p:txBody>
      </p:sp>
      <p:sp>
        <p:nvSpPr>
          <p:cNvPr id="3" name="Content Placeholder 2">
            <a:extLst>
              <a:ext uri="{FF2B5EF4-FFF2-40B4-BE49-F238E27FC236}">
                <a16:creationId xmlns="" xmlns:a16="http://schemas.microsoft.com/office/drawing/2014/main" id="{98E38F22-F660-EA4C-831C-E74033B8042C}"/>
              </a:ext>
            </a:extLst>
          </p:cNvPr>
          <p:cNvSpPr>
            <a:spLocks noGrp="1"/>
          </p:cNvSpPr>
          <p:nvPr>
            <p:ph idx="1"/>
          </p:nvPr>
        </p:nvSpPr>
        <p:spPr/>
        <p:txBody>
          <a:bodyPr/>
          <a:lstStyle/>
          <a:p>
            <a:r>
              <a:rPr lang="en-GB">
                <a:solidFill>
                  <a:srgbClr val="00B0F0"/>
                </a:solidFill>
              </a:rPr>
              <a:t>In case  of trees and vines 18 year from date of registration of variety</a:t>
            </a:r>
          </a:p>
          <a:p>
            <a:r>
              <a:rPr lang="en-GB">
                <a:solidFill>
                  <a:srgbClr val="00B0F0"/>
                </a:solidFill>
              </a:rPr>
              <a:t>In case of extent variety 15 years from the date of registration of variety</a:t>
            </a:r>
          </a:p>
          <a:p>
            <a:r>
              <a:rPr lang="en-GB">
                <a:solidFill>
                  <a:srgbClr val="00B0F0"/>
                </a:solidFill>
              </a:rPr>
              <a:t>In case of other variety 15 years from date of registration of variety</a:t>
            </a:r>
            <a:endParaRPr lang="en-US">
              <a:solidFill>
                <a:srgbClr val="00B0F0"/>
              </a:solidFill>
            </a:endParaRPr>
          </a:p>
        </p:txBody>
      </p:sp>
    </p:spTree>
    <p:extLst>
      <p:ext uri="{BB962C8B-B14F-4D97-AF65-F5344CB8AC3E}">
        <p14:creationId xmlns:p14="http://schemas.microsoft.com/office/powerpoint/2010/main" val="971904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524905-254A-8F48-BBD6-32B473C68D6F}"/>
              </a:ext>
            </a:extLst>
          </p:cNvPr>
          <p:cNvSpPr>
            <a:spLocks noGrp="1"/>
          </p:cNvSpPr>
          <p:nvPr>
            <p:ph type="title"/>
          </p:nvPr>
        </p:nvSpPr>
        <p:spPr/>
        <p:txBody>
          <a:bodyPr/>
          <a:lstStyle/>
          <a:p>
            <a:r>
              <a:rPr lang="en-GB"/>
              <a:t>Farmers rights </a:t>
            </a:r>
            <a:endParaRPr lang="en-US"/>
          </a:p>
        </p:txBody>
      </p:sp>
      <p:sp>
        <p:nvSpPr>
          <p:cNvPr id="3" name="Content Placeholder 2">
            <a:extLst>
              <a:ext uri="{FF2B5EF4-FFF2-40B4-BE49-F238E27FC236}">
                <a16:creationId xmlns="" xmlns:a16="http://schemas.microsoft.com/office/drawing/2014/main" id="{2095590E-1C13-DA41-ABBE-CB74C866B790}"/>
              </a:ext>
            </a:extLst>
          </p:cNvPr>
          <p:cNvSpPr>
            <a:spLocks noGrp="1"/>
          </p:cNvSpPr>
          <p:nvPr>
            <p:ph idx="1"/>
          </p:nvPr>
        </p:nvSpPr>
        <p:spPr/>
        <p:txBody>
          <a:bodyPr/>
          <a:lstStyle/>
          <a:p>
            <a:pPr marL="0" indent="0">
              <a:buNone/>
            </a:pPr>
            <a:r>
              <a:rPr lang="en-GB">
                <a:solidFill>
                  <a:srgbClr val="00B0F0"/>
                </a:solidFill>
              </a:rPr>
              <a:t>Entitled to save,use,resow, exchange or sell his farm produce</a:t>
            </a:r>
          </a:p>
          <a:p>
            <a:pPr marL="0" indent="0">
              <a:buNone/>
            </a:pPr>
            <a:r>
              <a:rPr lang="en-GB">
                <a:solidFill>
                  <a:srgbClr val="00B0F0"/>
                </a:solidFill>
              </a:rPr>
              <a:t>Compensation for failure of expected performance of registered variety</a:t>
            </a:r>
          </a:p>
          <a:p>
            <a:pPr marL="0" indent="0">
              <a:buNone/>
            </a:pPr>
            <a:r>
              <a:rPr lang="en-GB">
                <a:solidFill>
                  <a:srgbClr val="00B0F0"/>
                </a:solidFill>
              </a:rPr>
              <a:t>Protection against innocent infringement</a:t>
            </a:r>
          </a:p>
          <a:p>
            <a:pPr marL="0" indent="0">
              <a:buNone/>
            </a:pPr>
            <a:r>
              <a:rPr lang="en-GB">
                <a:solidFill>
                  <a:srgbClr val="00B0F0"/>
                </a:solidFill>
              </a:rPr>
              <a:t>Exemption from payment of DUS testing fee</a:t>
            </a:r>
            <a:endParaRPr lang="en-US">
              <a:solidFill>
                <a:srgbClr val="00B0F0"/>
              </a:solidFill>
            </a:endParaRPr>
          </a:p>
        </p:txBody>
      </p:sp>
      <p:pic>
        <p:nvPicPr>
          <p:cNvPr id="4" name="Picture 4">
            <a:extLst>
              <a:ext uri="{FF2B5EF4-FFF2-40B4-BE49-F238E27FC236}">
                <a16:creationId xmlns="" xmlns:a16="http://schemas.microsoft.com/office/drawing/2014/main" id="{B3C30577-FBC1-2245-BEAD-C1B2FB420D06}"/>
              </a:ext>
            </a:extLst>
          </p:cNvPr>
          <p:cNvPicPr>
            <a:picLocks noChangeAspect="1"/>
          </p:cNvPicPr>
          <p:nvPr/>
        </p:nvPicPr>
        <p:blipFill>
          <a:blip r:embed="rId2"/>
          <a:stretch>
            <a:fillRect/>
          </a:stretch>
        </p:blipFill>
        <p:spPr>
          <a:xfrm>
            <a:off x="6904657" y="2946205"/>
            <a:ext cx="5125420" cy="3696946"/>
          </a:xfrm>
          <a:prstGeom prst="rect">
            <a:avLst/>
          </a:prstGeom>
        </p:spPr>
      </p:pic>
    </p:spTree>
    <p:extLst>
      <p:ext uri="{BB962C8B-B14F-4D97-AF65-F5344CB8AC3E}">
        <p14:creationId xmlns:p14="http://schemas.microsoft.com/office/powerpoint/2010/main" val="2409537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D49D7E-E0C0-464C-9619-0309175D7B7C}"/>
              </a:ext>
            </a:extLst>
          </p:cNvPr>
          <p:cNvSpPr>
            <a:spLocks noGrp="1"/>
          </p:cNvSpPr>
          <p:nvPr>
            <p:ph type="title"/>
          </p:nvPr>
        </p:nvSpPr>
        <p:spPr/>
        <p:txBody>
          <a:bodyPr/>
          <a:lstStyle/>
          <a:p>
            <a:r>
              <a:rPr lang="en-GB"/>
              <a:t>Researcher’s rights</a:t>
            </a:r>
            <a:br>
              <a:rPr lang="en-GB"/>
            </a:br>
            <a:endParaRPr lang="en-US"/>
          </a:p>
        </p:txBody>
      </p:sp>
      <p:sp>
        <p:nvSpPr>
          <p:cNvPr id="3" name="Content Placeholder 2">
            <a:extLst>
              <a:ext uri="{FF2B5EF4-FFF2-40B4-BE49-F238E27FC236}">
                <a16:creationId xmlns="" xmlns:a16="http://schemas.microsoft.com/office/drawing/2014/main" id="{76D428CE-7BEE-7B49-9C94-F39374CDF2D5}"/>
              </a:ext>
            </a:extLst>
          </p:cNvPr>
          <p:cNvSpPr>
            <a:spLocks noGrp="1"/>
          </p:cNvSpPr>
          <p:nvPr>
            <p:ph idx="1"/>
          </p:nvPr>
        </p:nvSpPr>
        <p:spPr>
          <a:xfrm>
            <a:off x="677334" y="2160590"/>
            <a:ext cx="5769900" cy="1875630"/>
          </a:xfrm>
        </p:spPr>
        <p:txBody>
          <a:bodyPr/>
          <a:lstStyle/>
          <a:p>
            <a:r>
              <a:rPr lang="en-GB">
                <a:solidFill>
                  <a:srgbClr val="00B0F0"/>
                </a:solidFill>
              </a:rPr>
              <a:t>The use of any variety for conducting research</a:t>
            </a:r>
          </a:p>
          <a:p>
            <a:r>
              <a:rPr lang="en-GB">
                <a:solidFill>
                  <a:srgbClr val="00B0F0"/>
                </a:solidFill>
              </a:rPr>
              <a:t>The use of a variety for the purpose of creating other varieties </a:t>
            </a:r>
          </a:p>
          <a:p>
            <a:endParaRPr lang="en-US">
              <a:solidFill>
                <a:srgbClr val="00B0F0"/>
              </a:solidFill>
            </a:endParaRPr>
          </a:p>
        </p:txBody>
      </p:sp>
      <p:pic>
        <p:nvPicPr>
          <p:cNvPr id="4" name="Picture 4">
            <a:extLst>
              <a:ext uri="{FF2B5EF4-FFF2-40B4-BE49-F238E27FC236}">
                <a16:creationId xmlns="" xmlns:a16="http://schemas.microsoft.com/office/drawing/2014/main" id="{ACCFAE37-3F63-BD44-8212-10CFBE675609}"/>
              </a:ext>
            </a:extLst>
          </p:cNvPr>
          <p:cNvPicPr>
            <a:picLocks noChangeAspect="1"/>
          </p:cNvPicPr>
          <p:nvPr/>
        </p:nvPicPr>
        <p:blipFill>
          <a:blip r:embed="rId2"/>
          <a:stretch>
            <a:fillRect/>
          </a:stretch>
        </p:blipFill>
        <p:spPr>
          <a:xfrm>
            <a:off x="6615471" y="2458994"/>
            <a:ext cx="5046701" cy="3631054"/>
          </a:xfrm>
          <a:prstGeom prst="rect">
            <a:avLst/>
          </a:prstGeom>
        </p:spPr>
      </p:pic>
    </p:spTree>
    <p:extLst>
      <p:ext uri="{BB962C8B-B14F-4D97-AF65-F5344CB8AC3E}">
        <p14:creationId xmlns:p14="http://schemas.microsoft.com/office/powerpoint/2010/main" val="3734659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94ACE9-0C6E-9E46-92BE-A54281F97D8B}"/>
              </a:ext>
            </a:extLst>
          </p:cNvPr>
          <p:cNvSpPr>
            <a:spLocks noGrp="1"/>
          </p:cNvSpPr>
          <p:nvPr>
            <p:ph type="title"/>
          </p:nvPr>
        </p:nvSpPr>
        <p:spPr/>
        <p:txBody>
          <a:bodyPr/>
          <a:lstStyle/>
          <a:p>
            <a:r>
              <a:rPr lang="en-GB"/>
              <a:t>Breeder’s rights</a:t>
            </a:r>
            <a:endParaRPr lang="en-US"/>
          </a:p>
        </p:txBody>
      </p:sp>
      <p:sp>
        <p:nvSpPr>
          <p:cNvPr id="3" name="Content Placeholder 2">
            <a:extLst>
              <a:ext uri="{FF2B5EF4-FFF2-40B4-BE49-F238E27FC236}">
                <a16:creationId xmlns="" xmlns:a16="http://schemas.microsoft.com/office/drawing/2014/main" id="{BEE56D93-12A9-B342-9DF1-290927B429AE}"/>
              </a:ext>
            </a:extLst>
          </p:cNvPr>
          <p:cNvSpPr>
            <a:spLocks noGrp="1"/>
          </p:cNvSpPr>
          <p:nvPr>
            <p:ph idx="1"/>
          </p:nvPr>
        </p:nvSpPr>
        <p:spPr/>
        <p:txBody>
          <a:bodyPr/>
          <a:lstStyle/>
          <a:p>
            <a:r>
              <a:rPr lang="en-GB">
                <a:solidFill>
                  <a:srgbClr val="00B0F0"/>
                </a:solidFill>
              </a:rPr>
              <a:t>Rights to:</a:t>
            </a:r>
          </a:p>
          <a:p>
            <a:r>
              <a:rPr lang="en-GB">
                <a:solidFill>
                  <a:srgbClr val="00B0F0"/>
                </a:solidFill>
              </a:rPr>
              <a:t>Produce</a:t>
            </a:r>
          </a:p>
          <a:p>
            <a:r>
              <a:rPr lang="en-GB">
                <a:solidFill>
                  <a:srgbClr val="00B0F0"/>
                </a:solidFill>
              </a:rPr>
              <a:t>Sell, market, distribute</a:t>
            </a:r>
          </a:p>
          <a:p>
            <a:r>
              <a:rPr lang="en-GB">
                <a:solidFill>
                  <a:srgbClr val="00B0F0"/>
                </a:solidFill>
              </a:rPr>
              <a:t>Import/export seeds of the variety</a:t>
            </a:r>
          </a:p>
          <a:p>
            <a:r>
              <a:rPr lang="en-GB">
                <a:solidFill>
                  <a:srgbClr val="00B0F0"/>
                </a:solidFill>
              </a:rPr>
              <a:t>Breeder authorization for production, commercial exploitation of plant variety</a:t>
            </a:r>
          </a:p>
          <a:p>
            <a:r>
              <a:rPr lang="en-GB">
                <a:solidFill>
                  <a:srgbClr val="00B0F0"/>
                </a:solidFill>
              </a:rPr>
              <a:t>Penalties for infringement of breeder right</a:t>
            </a:r>
          </a:p>
          <a:p>
            <a:endParaRPr lang="en-US">
              <a:solidFill>
                <a:srgbClr val="00B0F0"/>
              </a:solidFill>
            </a:endParaRPr>
          </a:p>
        </p:txBody>
      </p:sp>
    </p:spTree>
    <p:extLst>
      <p:ext uri="{BB962C8B-B14F-4D97-AF65-F5344CB8AC3E}">
        <p14:creationId xmlns:p14="http://schemas.microsoft.com/office/powerpoint/2010/main" val="2870802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F449A8-987D-1443-AA6E-2C7C0F68AE56}"/>
              </a:ext>
            </a:extLst>
          </p:cNvPr>
          <p:cNvSpPr>
            <a:spLocks noGrp="1"/>
          </p:cNvSpPr>
          <p:nvPr>
            <p:ph type="title"/>
          </p:nvPr>
        </p:nvSpPr>
        <p:spPr/>
        <p:txBody>
          <a:bodyPr/>
          <a:lstStyle/>
          <a:p>
            <a:r>
              <a:rPr lang="en-GB"/>
              <a:t>Communities rights </a:t>
            </a:r>
            <a:br>
              <a:rPr lang="en-GB"/>
            </a:br>
            <a:endParaRPr lang="en-US"/>
          </a:p>
        </p:txBody>
      </p:sp>
      <p:sp>
        <p:nvSpPr>
          <p:cNvPr id="3" name="Content Placeholder 2">
            <a:extLst>
              <a:ext uri="{FF2B5EF4-FFF2-40B4-BE49-F238E27FC236}">
                <a16:creationId xmlns="" xmlns:a16="http://schemas.microsoft.com/office/drawing/2014/main" id="{B629E08E-6784-ED40-ABDB-FC88A6B43078}"/>
              </a:ext>
            </a:extLst>
          </p:cNvPr>
          <p:cNvSpPr>
            <a:spLocks noGrp="1"/>
          </p:cNvSpPr>
          <p:nvPr>
            <p:ph idx="1"/>
          </p:nvPr>
        </p:nvSpPr>
        <p:spPr/>
        <p:txBody>
          <a:bodyPr/>
          <a:lstStyle/>
          <a:p>
            <a:pPr marL="0" indent="0">
              <a:buNone/>
            </a:pPr>
            <a:r>
              <a:rPr lang="en-GB">
                <a:solidFill>
                  <a:srgbClr val="00B0F0"/>
                </a:solidFill>
              </a:rPr>
              <a:t>The right of community:</a:t>
            </a:r>
          </a:p>
          <a:p>
            <a:pPr marL="0" indent="0">
              <a:buNone/>
            </a:pPr>
            <a:r>
              <a:rPr lang="en-GB">
                <a:solidFill>
                  <a:srgbClr val="00B0F0"/>
                </a:solidFill>
              </a:rPr>
              <a:t>Provide for compensation for the contribution of communities in the evolution of new plant variety </a:t>
            </a:r>
          </a:p>
        </p:txBody>
      </p:sp>
    </p:spTree>
    <p:extLst>
      <p:ext uri="{BB962C8B-B14F-4D97-AF65-F5344CB8AC3E}">
        <p14:creationId xmlns:p14="http://schemas.microsoft.com/office/powerpoint/2010/main" val="102968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474AB0-293B-CE4F-96AC-05BFCFA800D6}"/>
              </a:ext>
            </a:extLst>
          </p:cNvPr>
          <p:cNvSpPr>
            <a:spLocks noGrp="1"/>
          </p:cNvSpPr>
          <p:nvPr>
            <p:ph type="title"/>
          </p:nvPr>
        </p:nvSpPr>
        <p:spPr/>
        <p:txBody>
          <a:bodyPr/>
          <a:lstStyle/>
          <a:p>
            <a:r>
              <a:rPr lang="en-GB"/>
              <a:t>Procedure for registration</a:t>
            </a:r>
            <a:endParaRPr lang="en-US"/>
          </a:p>
        </p:txBody>
      </p:sp>
      <p:pic>
        <p:nvPicPr>
          <p:cNvPr id="4" name="Picture 4">
            <a:extLst>
              <a:ext uri="{FF2B5EF4-FFF2-40B4-BE49-F238E27FC236}">
                <a16:creationId xmlns="" xmlns:a16="http://schemas.microsoft.com/office/drawing/2014/main" id="{CF108914-613B-2B49-B82C-66FF994117F7}"/>
              </a:ext>
            </a:extLst>
          </p:cNvPr>
          <p:cNvPicPr>
            <a:picLocks noGrp="1" noChangeAspect="1"/>
          </p:cNvPicPr>
          <p:nvPr>
            <p:ph idx="1"/>
          </p:nvPr>
        </p:nvPicPr>
        <p:blipFill>
          <a:blip r:embed="rId2"/>
          <a:stretch>
            <a:fillRect/>
          </a:stretch>
        </p:blipFill>
        <p:spPr>
          <a:xfrm>
            <a:off x="1500188" y="1270000"/>
            <a:ext cx="7375922" cy="5133347"/>
          </a:xfrm>
          <a:prstGeom prst="rect">
            <a:avLst/>
          </a:prstGeom>
          <a:solidFill>
            <a:srgbClr val="FFFFFF">
              <a:shade val="85000"/>
            </a:srgbClr>
          </a:solidFill>
          <a:ln w="88900" cap="sq">
            <a:solidFill>
              <a:srgbClr val="FFFFFF"/>
            </a:solidFill>
            <a:miter lim="800000"/>
          </a:ln>
          <a:effectLst>
            <a:innerShdw blurRad="63500" dist="101600" dir="13500000">
              <a:prstClr val="black">
                <a:alpha val="50000"/>
              </a:prstClr>
            </a:inn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8519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6F5529-CA65-004F-89BE-F61B07FDA670}"/>
              </a:ext>
            </a:extLst>
          </p:cNvPr>
          <p:cNvSpPr>
            <a:spLocks noGrp="1"/>
          </p:cNvSpPr>
          <p:nvPr>
            <p:ph type="title"/>
          </p:nvPr>
        </p:nvSpPr>
        <p:spPr/>
        <p:txBody>
          <a:bodyPr/>
          <a:lstStyle/>
          <a:p>
            <a:r>
              <a:rPr lang="en-GB"/>
              <a:t>Compulsory license</a:t>
            </a:r>
            <a:endParaRPr lang="en-US"/>
          </a:p>
        </p:txBody>
      </p:sp>
      <p:sp>
        <p:nvSpPr>
          <p:cNvPr id="3" name="Content Placeholder 2">
            <a:extLst>
              <a:ext uri="{FF2B5EF4-FFF2-40B4-BE49-F238E27FC236}">
                <a16:creationId xmlns="" xmlns:a16="http://schemas.microsoft.com/office/drawing/2014/main" id="{562F274B-2415-D54D-8360-C1C6ADA40A51}"/>
              </a:ext>
            </a:extLst>
          </p:cNvPr>
          <p:cNvSpPr>
            <a:spLocks noGrp="1"/>
          </p:cNvSpPr>
          <p:nvPr>
            <p:ph idx="1"/>
          </p:nvPr>
        </p:nvSpPr>
        <p:spPr/>
        <p:txBody>
          <a:bodyPr/>
          <a:lstStyle/>
          <a:p>
            <a:r>
              <a:rPr lang="en-GB">
                <a:solidFill>
                  <a:srgbClr val="00B0F0"/>
                </a:solidFill>
              </a:rPr>
              <a:t>The authority can grant compulsory license in case of any complaints about the availability of the seed of any registered variety to public at a reasonable price.The license can be granted to any person interested to take up such activities after the expiry of a period of three years from the date of issue of certificate of registration to undertake production distribution and sell of the seed or other propagating material of variety</a:t>
            </a:r>
            <a:endParaRPr lang="en-US">
              <a:solidFill>
                <a:srgbClr val="00B0F0"/>
              </a:solidFill>
            </a:endParaRPr>
          </a:p>
        </p:txBody>
      </p:sp>
    </p:spTree>
    <p:extLst>
      <p:ext uri="{BB962C8B-B14F-4D97-AF65-F5344CB8AC3E}">
        <p14:creationId xmlns:p14="http://schemas.microsoft.com/office/powerpoint/2010/main" val="4025781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6B3925-46A4-324D-838E-2FC2123F101C}"/>
              </a:ext>
            </a:extLst>
          </p:cNvPr>
          <p:cNvSpPr>
            <a:spLocks noGrp="1"/>
          </p:cNvSpPr>
          <p:nvPr>
            <p:ph type="title"/>
          </p:nvPr>
        </p:nvSpPr>
        <p:spPr/>
        <p:txBody>
          <a:bodyPr/>
          <a:lstStyle/>
          <a:p>
            <a:r>
              <a:rPr lang="en-GB"/>
              <a:t>Benefit sharing</a:t>
            </a:r>
            <a:endParaRPr lang="en-US"/>
          </a:p>
        </p:txBody>
      </p:sp>
      <p:sp>
        <p:nvSpPr>
          <p:cNvPr id="3" name="Content Placeholder 2">
            <a:extLst>
              <a:ext uri="{FF2B5EF4-FFF2-40B4-BE49-F238E27FC236}">
                <a16:creationId xmlns="" xmlns:a16="http://schemas.microsoft.com/office/drawing/2014/main" id="{61AAE036-7262-3547-B10C-88F1ED6D5FB3}"/>
              </a:ext>
            </a:extLst>
          </p:cNvPr>
          <p:cNvSpPr>
            <a:spLocks noGrp="1"/>
          </p:cNvSpPr>
          <p:nvPr>
            <p:ph idx="1"/>
          </p:nvPr>
        </p:nvSpPr>
        <p:spPr/>
        <p:txBody>
          <a:bodyPr/>
          <a:lstStyle/>
          <a:p>
            <a:r>
              <a:rPr lang="en-GB">
                <a:solidFill>
                  <a:srgbClr val="00B0F0"/>
                </a:solidFill>
              </a:rPr>
              <a:t>Sharing of benefits accruing to a breeder from a variety develop from indigenously derived plant genetic resources has also been provided.The authority may invite calms of benefits, sharing of any variety register under the act,and shall determine the quantum of such award after ascertaining the extent and nature of benefits calm after providing an opportunity to be heard to both the plant breeder and the calmer.</a:t>
            </a:r>
            <a:endParaRPr lang="en-US">
              <a:solidFill>
                <a:srgbClr val="00B0F0"/>
              </a:solidFill>
            </a:endParaRPr>
          </a:p>
        </p:txBody>
      </p:sp>
    </p:spTree>
    <p:extLst>
      <p:ext uri="{BB962C8B-B14F-4D97-AF65-F5344CB8AC3E}">
        <p14:creationId xmlns:p14="http://schemas.microsoft.com/office/powerpoint/2010/main" val="358118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F6C769D9-E355-2C42-984F-AB76FEA6D3D5}"/>
              </a:ext>
            </a:extLst>
          </p:cNvPr>
          <p:cNvSpPr>
            <a:spLocks noGrp="1"/>
          </p:cNvSpPr>
          <p:nvPr>
            <p:ph type="title"/>
          </p:nvPr>
        </p:nvSpPr>
        <p:spPr/>
        <p:txBody>
          <a:bodyPr/>
          <a:lstStyle/>
          <a:p>
            <a:r>
              <a:rPr lang="en-GB"/>
              <a:t>Genesis of plant variety protection act</a:t>
            </a:r>
            <a:endParaRPr lang="en-US"/>
          </a:p>
        </p:txBody>
      </p:sp>
      <p:sp>
        <p:nvSpPr>
          <p:cNvPr id="7" name="Content Placeholder 6">
            <a:extLst>
              <a:ext uri="{FF2B5EF4-FFF2-40B4-BE49-F238E27FC236}">
                <a16:creationId xmlns="" xmlns:a16="http://schemas.microsoft.com/office/drawing/2014/main" id="{7ED6E43F-F7BB-3A45-B424-76A366F275A3}"/>
              </a:ext>
            </a:extLst>
          </p:cNvPr>
          <p:cNvSpPr>
            <a:spLocks noGrp="1"/>
          </p:cNvSpPr>
          <p:nvPr>
            <p:ph idx="1"/>
          </p:nvPr>
        </p:nvSpPr>
        <p:spPr>
          <a:xfrm>
            <a:off x="677334" y="2160590"/>
            <a:ext cx="6377119" cy="2625724"/>
          </a:xfrm>
        </p:spPr>
        <p:txBody>
          <a:bodyPr/>
          <a:lstStyle/>
          <a:p>
            <a:r>
              <a:rPr lang="en-GB">
                <a:solidFill>
                  <a:srgbClr val="00B0F0"/>
                </a:solidFill>
              </a:rPr>
              <a:t>Various convention/treaties affecting biodiversity</a:t>
            </a:r>
          </a:p>
          <a:p>
            <a:r>
              <a:rPr lang="en-GB">
                <a:solidFill>
                  <a:srgbClr val="00B0F0"/>
                </a:solidFill>
              </a:rPr>
              <a:t>CBD</a:t>
            </a:r>
          </a:p>
          <a:p>
            <a:r>
              <a:rPr lang="en-GB">
                <a:solidFill>
                  <a:srgbClr val="00B0F0"/>
                </a:solidFill>
              </a:rPr>
              <a:t>IUPGR</a:t>
            </a:r>
          </a:p>
          <a:p>
            <a:r>
              <a:rPr lang="en-GB">
                <a:solidFill>
                  <a:srgbClr val="00B0F0"/>
                </a:solidFill>
              </a:rPr>
              <a:t>UPOV</a:t>
            </a:r>
          </a:p>
          <a:p>
            <a:r>
              <a:rPr lang="en-GB">
                <a:solidFill>
                  <a:srgbClr val="00B0F0"/>
                </a:solidFill>
              </a:rPr>
              <a:t>TRIPs</a:t>
            </a:r>
            <a:endParaRPr lang="en-US">
              <a:solidFill>
                <a:srgbClr val="00B0F0"/>
              </a:solidFill>
            </a:endParaRPr>
          </a:p>
        </p:txBody>
      </p:sp>
    </p:spTree>
    <p:extLst>
      <p:ext uri="{BB962C8B-B14F-4D97-AF65-F5344CB8AC3E}">
        <p14:creationId xmlns:p14="http://schemas.microsoft.com/office/powerpoint/2010/main" val="1586094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DF590C-7414-A547-BC9C-0847EB35D157}"/>
              </a:ext>
            </a:extLst>
          </p:cNvPr>
          <p:cNvSpPr>
            <a:spLocks noGrp="1"/>
          </p:cNvSpPr>
          <p:nvPr>
            <p:ph type="title"/>
          </p:nvPr>
        </p:nvSpPr>
        <p:spPr/>
        <p:txBody>
          <a:bodyPr/>
          <a:lstStyle/>
          <a:p>
            <a:r>
              <a:rPr lang="en-GB"/>
              <a:t>National gene fund</a:t>
            </a:r>
            <a:endParaRPr lang="en-US"/>
          </a:p>
        </p:txBody>
      </p:sp>
      <p:sp>
        <p:nvSpPr>
          <p:cNvPr id="3" name="Content Placeholder 2">
            <a:extLst>
              <a:ext uri="{FF2B5EF4-FFF2-40B4-BE49-F238E27FC236}">
                <a16:creationId xmlns="" xmlns:a16="http://schemas.microsoft.com/office/drawing/2014/main" id="{D66CF228-C734-044C-918A-3833A8821D1D}"/>
              </a:ext>
            </a:extLst>
          </p:cNvPr>
          <p:cNvSpPr>
            <a:spLocks noGrp="1"/>
          </p:cNvSpPr>
          <p:nvPr>
            <p:ph idx="1"/>
          </p:nvPr>
        </p:nvSpPr>
        <p:spPr/>
        <p:txBody>
          <a:bodyPr/>
          <a:lstStyle/>
          <a:p>
            <a:r>
              <a:rPr lang="en-GB">
                <a:solidFill>
                  <a:srgbClr val="00B0F0"/>
                </a:solidFill>
              </a:rPr>
              <a:t>Constituted by central government from benefit sharing proceed, annual fees, community compansation utilize for conservative of genetic resources and compansation to breeder, farmer, community</a:t>
            </a:r>
            <a:endParaRPr lang="en-US">
              <a:solidFill>
                <a:srgbClr val="00B0F0"/>
              </a:solidFill>
            </a:endParaRPr>
          </a:p>
        </p:txBody>
      </p:sp>
    </p:spTree>
    <p:extLst>
      <p:ext uri="{BB962C8B-B14F-4D97-AF65-F5344CB8AC3E}">
        <p14:creationId xmlns:p14="http://schemas.microsoft.com/office/powerpoint/2010/main" val="247777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7553B7B9-0B40-584D-911A-63EAC7925C2A}"/>
              </a:ext>
            </a:extLst>
          </p:cNvPr>
          <p:cNvSpPr>
            <a:spLocks noGrp="1"/>
          </p:cNvSpPr>
          <p:nvPr>
            <p:ph type="title"/>
          </p:nvPr>
        </p:nvSpPr>
        <p:spPr>
          <a:xfrm>
            <a:off x="1963208" y="2109787"/>
            <a:ext cx="7002198" cy="2265760"/>
          </a:xfrm>
        </p:spPr>
        <p:txBody>
          <a:bodyPr>
            <a:noAutofit/>
          </a:bodyPr>
          <a:lstStyle/>
          <a:p>
            <a:r>
              <a:rPr lang="en-GB" sz="2400" dirty="0" smtClean="0">
                <a:solidFill>
                  <a:schemeClr val="tx1"/>
                </a:solidFill>
              </a:rPr>
              <a:t>Source: Intellectual Property Rights Law, Concept and cases, by </a:t>
            </a:r>
            <a:r>
              <a:rPr lang="en-GB" sz="2400" dirty="0" err="1" smtClean="0">
                <a:solidFill>
                  <a:schemeClr val="tx1"/>
                </a:solidFill>
              </a:rPr>
              <a:t>Arun</a:t>
            </a:r>
            <a:r>
              <a:rPr lang="en-GB" sz="2400" dirty="0" smtClean="0">
                <a:solidFill>
                  <a:schemeClr val="tx1"/>
                </a:solidFill>
              </a:rPr>
              <a:t> Kumar </a:t>
            </a:r>
            <a:r>
              <a:rPr lang="en-GB" sz="2400" dirty="0" err="1" smtClean="0">
                <a:solidFill>
                  <a:schemeClr val="tx1"/>
                </a:solidFill>
              </a:rPr>
              <a:t>Maurya</a:t>
            </a:r>
            <a:r>
              <a:rPr lang="en-GB" sz="2400" dirty="0" smtClean="0">
                <a:solidFill>
                  <a:schemeClr val="tx1"/>
                </a:solidFill>
              </a:rPr>
              <a:t>, Book Age Publications, </a:t>
            </a:r>
            <a:r>
              <a:rPr lang="en-IN" sz="2400" dirty="0" smtClean="0">
                <a:solidFill>
                  <a:schemeClr val="tx1"/>
                </a:solidFill>
              </a:rPr>
              <a:t>ISBN: 978-93-83281-45-9</a:t>
            </a:r>
            <a:br>
              <a:rPr lang="en-IN" sz="2400" dirty="0" smtClean="0">
                <a:solidFill>
                  <a:schemeClr val="tx1"/>
                </a:solidFill>
              </a:rPr>
            </a:br>
            <a:r>
              <a:rPr lang="en-IN" sz="1800" dirty="0" smtClean="0">
                <a:solidFill>
                  <a:srgbClr val="000000"/>
                </a:solidFill>
                <a:latin typeface="Times New Roman"/>
              </a:rPr>
              <a:t/>
            </a:r>
            <a:br>
              <a:rPr lang="en-IN" sz="1800" dirty="0" smtClean="0">
                <a:solidFill>
                  <a:srgbClr val="000000"/>
                </a:solidFill>
                <a:latin typeface="Times New Roman"/>
              </a:rPr>
            </a:br>
            <a:r>
              <a:rPr lang="en-IN" sz="2400" dirty="0" err="1" smtClean="0">
                <a:solidFill>
                  <a:srgbClr val="000000"/>
                </a:solidFill>
                <a:latin typeface="Times New Roman"/>
              </a:rPr>
              <a:t>Patil</a:t>
            </a:r>
            <a:r>
              <a:rPr lang="en-IN" sz="2400" dirty="0" smtClean="0">
                <a:solidFill>
                  <a:srgbClr val="000000"/>
                </a:solidFill>
                <a:latin typeface="Times New Roman"/>
              </a:rPr>
              <a:t> NS., 2016. Farmers’ Rights and Intellectual Property Rights Protection of Plant Varieties in India. </a:t>
            </a:r>
            <a:r>
              <a:rPr lang="en-IN" sz="2400" i="1" dirty="0" smtClean="0">
                <a:solidFill>
                  <a:srgbClr val="000000"/>
                </a:solidFill>
                <a:latin typeface="Calibri"/>
              </a:rPr>
              <a:t>Rural </a:t>
            </a:r>
            <a:r>
              <a:rPr lang="en-IN" sz="2400" i="1" dirty="0">
                <a:solidFill>
                  <a:srgbClr val="000000"/>
                </a:solidFill>
                <a:latin typeface="Calibri"/>
              </a:rPr>
              <a:t>South Asian Studies Journal, Vol. II, No. </a:t>
            </a:r>
            <a:r>
              <a:rPr lang="en-IN" sz="2400" i="1" dirty="0" smtClean="0">
                <a:solidFill>
                  <a:srgbClr val="000000"/>
                </a:solidFill>
                <a:latin typeface="Calibri"/>
              </a:rPr>
              <a:t>2</a:t>
            </a:r>
            <a:br>
              <a:rPr lang="en-IN" sz="2400" i="1" dirty="0" smtClean="0">
                <a:solidFill>
                  <a:srgbClr val="000000"/>
                </a:solidFill>
                <a:latin typeface="Calibri"/>
              </a:rPr>
            </a:br>
            <a:r>
              <a:rPr lang="en-IN" sz="2400" i="1" dirty="0">
                <a:solidFill>
                  <a:srgbClr val="000000"/>
                </a:solidFill>
                <a:latin typeface="Calibri"/>
              </a:rPr>
              <a:t/>
            </a:r>
            <a:br>
              <a:rPr lang="en-IN" sz="2400" i="1" dirty="0">
                <a:solidFill>
                  <a:srgbClr val="000000"/>
                </a:solidFill>
                <a:latin typeface="Calibri"/>
              </a:rPr>
            </a:br>
            <a:r>
              <a:rPr lang="en-IN" sz="2000" i="1" dirty="0" smtClean="0">
                <a:solidFill>
                  <a:schemeClr val="tx1"/>
                </a:solidFill>
                <a:latin typeface="Calibri"/>
              </a:rPr>
              <a:t>Check these links: </a:t>
            </a:r>
            <a:r>
              <a:rPr lang="en-IN" sz="2000" u="sng" dirty="0">
                <a:solidFill>
                  <a:schemeClr val="tx1"/>
                </a:solidFill>
                <a:hlinkClick r:id="rId2"/>
              </a:rPr>
              <a:t>https://www.downtoearth.org.in/news/agriculture/farmers-rights-are-a-hot-potato-64535</a:t>
            </a:r>
            <a:r>
              <a:rPr lang="en-IN" sz="2000" dirty="0">
                <a:solidFill>
                  <a:schemeClr val="tx1"/>
                </a:solidFill>
              </a:rPr>
              <a:t/>
            </a:r>
            <a:br>
              <a:rPr lang="en-IN" sz="2000" dirty="0">
                <a:solidFill>
                  <a:schemeClr val="tx1"/>
                </a:solidFill>
              </a:rPr>
            </a:br>
            <a:r>
              <a:rPr lang="en-IN" sz="2000" dirty="0" smtClean="0">
                <a:solidFill>
                  <a:schemeClr val="tx1"/>
                </a:solidFill>
              </a:rPr>
              <a:t/>
            </a:r>
            <a:br>
              <a:rPr lang="en-IN" sz="2000" dirty="0" smtClean="0">
                <a:solidFill>
                  <a:schemeClr val="tx1"/>
                </a:solidFill>
              </a:rPr>
            </a:br>
            <a:r>
              <a:rPr lang="en-IN" sz="2000" u="sng" dirty="0" smtClean="0">
                <a:solidFill>
                  <a:schemeClr val="tx1"/>
                </a:solidFill>
                <a:hlinkClick r:id="rId3"/>
              </a:rPr>
              <a:t>http</a:t>
            </a:r>
            <a:r>
              <a:rPr lang="en-IN" sz="2000" u="sng" dirty="0">
                <a:solidFill>
                  <a:schemeClr val="tx1"/>
                </a:solidFill>
                <a:hlinkClick r:id="rId3"/>
              </a:rPr>
              <a:t>://www.farmersrights.org/state/countries_india.html</a:t>
            </a:r>
            <a:r>
              <a:rPr lang="en-IN" sz="2000" dirty="0">
                <a:solidFill>
                  <a:schemeClr val="tx1"/>
                </a:solidFill>
              </a:rPr>
              <a:t/>
            </a:r>
            <a:br>
              <a:rPr lang="en-IN" sz="2000" dirty="0">
                <a:solidFill>
                  <a:schemeClr val="tx1"/>
                </a:solidFill>
              </a:rPr>
            </a:br>
            <a:r>
              <a:rPr lang="en-IN" sz="2400" dirty="0" smtClean="0">
                <a:solidFill>
                  <a:srgbClr val="000000"/>
                </a:solidFill>
                <a:latin typeface="Times New Roman"/>
              </a:rPr>
              <a:t> </a:t>
            </a:r>
            <a:endParaRPr lang="en-US" sz="2400" dirty="0">
              <a:solidFill>
                <a:schemeClr val="tx1"/>
              </a:solidFill>
            </a:endParaRPr>
          </a:p>
        </p:txBody>
      </p:sp>
    </p:spTree>
    <p:extLst>
      <p:ext uri="{BB962C8B-B14F-4D97-AF65-F5344CB8AC3E}">
        <p14:creationId xmlns:p14="http://schemas.microsoft.com/office/powerpoint/2010/main" val="2089073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C4E1016-8DCA-E744-A768-2477D146091A}"/>
              </a:ext>
            </a:extLst>
          </p:cNvPr>
          <p:cNvSpPr>
            <a:spLocks noGrp="1"/>
          </p:cNvSpPr>
          <p:nvPr>
            <p:ph type="title"/>
          </p:nvPr>
        </p:nvSpPr>
        <p:spPr/>
        <p:txBody>
          <a:bodyPr/>
          <a:lstStyle/>
          <a:p>
            <a:r>
              <a:rPr lang="en-GB"/>
              <a:t>Convention on biological diversity</a:t>
            </a:r>
            <a:endParaRPr lang="en-US"/>
          </a:p>
        </p:txBody>
      </p:sp>
      <p:sp>
        <p:nvSpPr>
          <p:cNvPr id="3" name="Content Placeholder 2">
            <a:extLst>
              <a:ext uri="{FF2B5EF4-FFF2-40B4-BE49-F238E27FC236}">
                <a16:creationId xmlns="" xmlns:a16="http://schemas.microsoft.com/office/drawing/2014/main" id="{78A79653-7C83-EC40-A2C8-9331C8D2C005}"/>
              </a:ext>
            </a:extLst>
          </p:cNvPr>
          <p:cNvSpPr>
            <a:spLocks noGrp="1"/>
          </p:cNvSpPr>
          <p:nvPr>
            <p:ph idx="1"/>
          </p:nvPr>
        </p:nvSpPr>
        <p:spPr/>
        <p:txBody>
          <a:bodyPr/>
          <a:lstStyle/>
          <a:p>
            <a:r>
              <a:rPr lang="en-GB">
                <a:solidFill>
                  <a:srgbClr val="00B0F0"/>
                </a:solidFill>
              </a:rPr>
              <a:t>Legal binding document signed in Rio de Janerio earth-1992,170 member countries</a:t>
            </a:r>
          </a:p>
          <a:p>
            <a:r>
              <a:rPr lang="en-GB">
                <a:solidFill>
                  <a:srgbClr val="00B0F0"/>
                </a:solidFill>
              </a:rPr>
              <a:t>Objectives:</a:t>
            </a:r>
          </a:p>
          <a:p>
            <a:r>
              <a:rPr lang="en-GB">
                <a:solidFill>
                  <a:srgbClr val="00B0F0"/>
                </a:solidFill>
              </a:rPr>
              <a:t>Conservation of biodiversity</a:t>
            </a:r>
          </a:p>
          <a:p>
            <a:r>
              <a:rPr lang="en-GB">
                <a:solidFill>
                  <a:srgbClr val="00B0F0"/>
                </a:solidFill>
              </a:rPr>
              <a:t>Sustainable use of biodiversity</a:t>
            </a:r>
          </a:p>
          <a:p>
            <a:r>
              <a:rPr lang="en-GB">
                <a:solidFill>
                  <a:srgbClr val="00B0F0"/>
                </a:solidFill>
              </a:rPr>
              <a:t>Fair and equitable sharing of the benefits</a:t>
            </a:r>
          </a:p>
          <a:p>
            <a:r>
              <a:rPr lang="en-GB">
                <a:solidFill>
                  <a:srgbClr val="00B0F0"/>
                </a:solidFill>
              </a:rPr>
              <a:t>Article 15 recognise sovereign rights over national resource</a:t>
            </a:r>
          </a:p>
          <a:p>
            <a:pPr marL="0" indent="0">
              <a:buNone/>
            </a:pPr>
            <a:endParaRPr lang="en-GB">
              <a:solidFill>
                <a:srgbClr val="00B0F0"/>
              </a:solidFill>
            </a:endParaRPr>
          </a:p>
        </p:txBody>
      </p:sp>
    </p:spTree>
    <p:extLst>
      <p:ext uri="{BB962C8B-B14F-4D97-AF65-F5344CB8AC3E}">
        <p14:creationId xmlns:p14="http://schemas.microsoft.com/office/powerpoint/2010/main" val="18812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318271-1207-764C-B610-1268FFF0C36A}"/>
              </a:ext>
            </a:extLst>
          </p:cNvPr>
          <p:cNvSpPr>
            <a:spLocks noGrp="1"/>
          </p:cNvSpPr>
          <p:nvPr>
            <p:ph type="title"/>
          </p:nvPr>
        </p:nvSpPr>
        <p:spPr/>
        <p:txBody>
          <a:bodyPr/>
          <a:lstStyle/>
          <a:p>
            <a:r>
              <a:rPr lang="en-GB"/>
              <a:t>UPOV</a:t>
            </a:r>
            <a:endParaRPr lang="en-US"/>
          </a:p>
        </p:txBody>
      </p:sp>
      <p:sp>
        <p:nvSpPr>
          <p:cNvPr id="3" name="Content Placeholder 2">
            <a:extLst>
              <a:ext uri="{FF2B5EF4-FFF2-40B4-BE49-F238E27FC236}">
                <a16:creationId xmlns="" xmlns:a16="http://schemas.microsoft.com/office/drawing/2014/main" id="{4950DD88-83B2-624C-BF51-A04BCEA96931}"/>
              </a:ext>
            </a:extLst>
          </p:cNvPr>
          <p:cNvSpPr>
            <a:spLocks noGrp="1"/>
          </p:cNvSpPr>
          <p:nvPr>
            <p:ph idx="1"/>
          </p:nvPr>
        </p:nvSpPr>
        <p:spPr>
          <a:xfrm>
            <a:off x="677334" y="2160590"/>
            <a:ext cx="8020182" cy="2625724"/>
          </a:xfrm>
        </p:spPr>
        <p:txBody>
          <a:bodyPr/>
          <a:lstStyle/>
          <a:p>
            <a:r>
              <a:rPr lang="en-GB">
                <a:solidFill>
                  <a:srgbClr val="00B0F0"/>
                </a:solidFill>
              </a:rPr>
              <a:t>An intergovernmental organisation which cooperates with WHO</a:t>
            </a:r>
          </a:p>
          <a:p>
            <a:r>
              <a:rPr lang="en-GB">
                <a:solidFill>
                  <a:srgbClr val="00B0F0"/>
                </a:solidFill>
              </a:rPr>
              <a:t>Presentl 40 member mostly from developed world</a:t>
            </a:r>
          </a:p>
          <a:p>
            <a:r>
              <a:rPr lang="en-GB">
                <a:solidFill>
                  <a:srgbClr val="00B0F0"/>
                </a:solidFill>
              </a:rPr>
              <a:t>Objectives:</a:t>
            </a:r>
          </a:p>
          <a:p>
            <a:r>
              <a:rPr lang="en-GB">
                <a:solidFill>
                  <a:srgbClr val="00B0F0"/>
                </a:solidFill>
              </a:rPr>
              <a:t>Plant breeder’s rights and protection of plant variety</a:t>
            </a:r>
          </a:p>
          <a:p>
            <a:r>
              <a:rPr lang="en-GB">
                <a:solidFill>
                  <a:srgbClr val="00B0F0"/>
                </a:solidFill>
              </a:rPr>
              <a:t>UPOV encourages the adoption of sui-generis law for protection of new plant varieties by creating distinct system outside of patent law</a:t>
            </a:r>
          </a:p>
          <a:p>
            <a:pPr marL="0" indent="0">
              <a:buNone/>
            </a:pPr>
            <a:endParaRPr lang="en-GB">
              <a:solidFill>
                <a:srgbClr val="00B0F0"/>
              </a:solidFill>
            </a:endParaRPr>
          </a:p>
          <a:p>
            <a:pPr marL="0" indent="0">
              <a:buNone/>
            </a:pPr>
            <a:endParaRPr lang="en-GB">
              <a:solidFill>
                <a:srgbClr val="00B0F0"/>
              </a:solidFill>
            </a:endParaRPr>
          </a:p>
          <a:p>
            <a:pPr marL="0" indent="0">
              <a:buNone/>
            </a:pPr>
            <a:endParaRPr lang="en-US">
              <a:solidFill>
                <a:srgbClr val="00B0F0"/>
              </a:solidFill>
            </a:endParaRPr>
          </a:p>
        </p:txBody>
      </p:sp>
      <p:pic>
        <p:nvPicPr>
          <p:cNvPr id="4" name="Picture 4">
            <a:extLst>
              <a:ext uri="{FF2B5EF4-FFF2-40B4-BE49-F238E27FC236}">
                <a16:creationId xmlns="" xmlns:a16="http://schemas.microsoft.com/office/drawing/2014/main" id="{DAE9CD33-4B8D-364D-BBAC-A9DAAB5F4495}"/>
              </a:ext>
            </a:extLst>
          </p:cNvPr>
          <p:cNvPicPr>
            <a:picLocks noChangeAspect="1"/>
          </p:cNvPicPr>
          <p:nvPr/>
        </p:nvPicPr>
        <p:blipFill>
          <a:blip r:embed="rId2"/>
          <a:stretch>
            <a:fillRect/>
          </a:stretch>
        </p:blipFill>
        <p:spPr>
          <a:xfrm>
            <a:off x="8697516" y="2160590"/>
            <a:ext cx="3339703" cy="3927078"/>
          </a:xfrm>
          <a:prstGeom prst="rect">
            <a:avLst/>
          </a:prstGeom>
        </p:spPr>
      </p:pic>
    </p:spTree>
    <p:extLst>
      <p:ext uri="{BB962C8B-B14F-4D97-AF65-F5344CB8AC3E}">
        <p14:creationId xmlns:p14="http://schemas.microsoft.com/office/powerpoint/2010/main" val="1493060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F40E31-2BF9-4940-81B2-C1AF678A9155}"/>
              </a:ext>
            </a:extLst>
          </p:cNvPr>
          <p:cNvSpPr>
            <a:spLocks noGrp="1"/>
          </p:cNvSpPr>
          <p:nvPr>
            <p:ph type="title"/>
          </p:nvPr>
        </p:nvSpPr>
        <p:spPr/>
        <p:txBody>
          <a:bodyPr/>
          <a:lstStyle/>
          <a:p>
            <a:r>
              <a:rPr lang="en-GB"/>
              <a:t>TRIPs</a:t>
            </a:r>
            <a:endParaRPr lang="en-US"/>
          </a:p>
        </p:txBody>
      </p:sp>
      <p:sp>
        <p:nvSpPr>
          <p:cNvPr id="3" name="Content Placeholder 2">
            <a:extLst>
              <a:ext uri="{FF2B5EF4-FFF2-40B4-BE49-F238E27FC236}">
                <a16:creationId xmlns="" xmlns:a16="http://schemas.microsoft.com/office/drawing/2014/main" id="{509FAF11-8692-B54A-8D5C-00482EEC2C63}"/>
              </a:ext>
            </a:extLst>
          </p:cNvPr>
          <p:cNvSpPr>
            <a:spLocks noGrp="1"/>
          </p:cNvSpPr>
          <p:nvPr>
            <p:ph idx="1"/>
          </p:nvPr>
        </p:nvSpPr>
        <p:spPr/>
        <p:txBody>
          <a:bodyPr/>
          <a:lstStyle/>
          <a:p>
            <a:r>
              <a:rPr lang="en-GB">
                <a:solidFill>
                  <a:srgbClr val="00B0F0"/>
                </a:solidFill>
              </a:rPr>
              <a:t>Article 27</a:t>
            </a:r>
          </a:p>
          <a:p>
            <a:r>
              <a:rPr lang="en-GB">
                <a:solidFill>
                  <a:srgbClr val="00B0F0"/>
                </a:solidFill>
              </a:rPr>
              <a:t>Patent shall be available for any invention, whether product or process in field of technology</a:t>
            </a:r>
          </a:p>
          <a:p>
            <a:r>
              <a:rPr lang="en-GB">
                <a:solidFill>
                  <a:srgbClr val="00B0F0"/>
                </a:solidFill>
              </a:rPr>
              <a:t>Article 27.3(b)</a:t>
            </a:r>
          </a:p>
          <a:p>
            <a:r>
              <a:rPr lang="en-GB">
                <a:solidFill>
                  <a:srgbClr val="00B0F0"/>
                </a:solidFill>
              </a:rPr>
              <a:t>Plant and animal other than microorganisms and essentially biological processes for the production of plant and animal other than microbial processes</a:t>
            </a:r>
          </a:p>
          <a:p>
            <a:r>
              <a:rPr lang="en-GB">
                <a:solidFill>
                  <a:srgbClr val="00B0F0"/>
                </a:solidFill>
              </a:rPr>
              <a:t>However members shall provide the information for the protection of plant varieties either by patents or by an effective sui-generis system or by any combination of thereof.</a:t>
            </a:r>
            <a:endParaRPr lang="en-US">
              <a:solidFill>
                <a:srgbClr val="00B0F0"/>
              </a:solidFill>
            </a:endParaRPr>
          </a:p>
        </p:txBody>
      </p:sp>
    </p:spTree>
    <p:extLst>
      <p:ext uri="{BB962C8B-B14F-4D97-AF65-F5344CB8AC3E}">
        <p14:creationId xmlns:p14="http://schemas.microsoft.com/office/powerpoint/2010/main" val="4374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9FB870-FCC3-A942-9E3B-8605B1ACC28D}"/>
              </a:ext>
            </a:extLst>
          </p:cNvPr>
          <p:cNvSpPr>
            <a:spLocks noGrp="1"/>
          </p:cNvSpPr>
          <p:nvPr>
            <p:ph type="title"/>
          </p:nvPr>
        </p:nvSpPr>
        <p:spPr/>
        <p:txBody>
          <a:bodyPr/>
          <a:lstStyle/>
          <a:p>
            <a:r>
              <a:rPr lang="en-GB" i="1">
                <a:solidFill>
                  <a:srgbClr val="00B0F0"/>
                </a:solidFill>
              </a:rPr>
              <a:t>Status of protection of plant variety and farmer right act</a:t>
            </a:r>
            <a:endParaRPr lang="en-US" i="1">
              <a:solidFill>
                <a:srgbClr val="00B0F0"/>
              </a:solidFill>
            </a:endParaRPr>
          </a:p>
        </p:txBody>
      </p:sp>
      <p:sp>
        <p:nvSpPr>
          <p:cNvPr id="3" name="Content Placeholder 2">
            <a:extLst>
              <a:ext uri="{FF2B5EF4-FFF2-40B4-BE49-F238E27FC236}">
                <a16:creationId xmlns="" xmlns:a16="http://schemas.microsoft.com/office/drawing/2014/main" id="{2653C61E-E2FA-4D48-BEF8-D9730B8DD40C}"/>
              </a:ext>
            </a:extLst>
          </p:cNvPr>
          <p:cNvSpPr>
            <a:spLocks noGrp="1"/>
          </p:cNvSpPr>
          <p:nvPr>
            <p:ph idx="1"/>
          </p:nvPr>
        </p:nvSpPr>
        <p:spPr>
          <a:xfrm>
            <a:off x="677333" y="2482454"/>
            <a:ext cx="7052571" cy="2792932"/>
          </a:xfrm>
        </p:spPr>
        <p:txBody>
          <a:bodyPr vert="horz"/>
          <a:lstStyle/>
          <a:p>
            <a:pPr algn="thaiDist"/>
            <a:r>
              <a:rPr lang="en-GB">
                <a:solidFill>
                  <a:srgbClr val="7030A0"/>
                </a:solidFill>
              </a:rPr>
              <a:t>PPVFR act passes in 2001</a:t>
            </a:r>
          </a:p>
          <a:p>
            <a:pPr algn="thaiDist"/>
            <a:r>
              <a:rPr lang="en-GB">
                <a:solidFill>
                  <a:srgbClr val="7030A0"/>
                </a:solidFill>
              </a:rPr>
              <a:t>Rules are notified on September 2003</a:t>
            </a:r>
          </a:p>
          <a:p>
            <a:pPr algn="thaiDist"/>
            <a:r>
              <a:rPr lang="en-GB">
                <a:solidFill>
                  <a:srgbClr val="7030A0"/>
                </a:solidFill>
              </a:rPr>
              <a:t>Authority established on December,2006 and June,30 2009</a:t>
            </a:r>
          </a:p>
          <a:p>
            <a:pPr algn="thaiDist"/>
            <a:r>
              <a:rPr lang="en-GB">
                <a:solidFill>
                  <a:srgbClr val="7030A0"/>
                </a:solidFill>
              </a:rPr>
              <a:t>PPVFR act already enacted</a:t>
            </a:r>
          </a:p>
        </p:txBody>
      </p:sp>
      <p:pic>
        <p:nvPicPr>
          <p:cNvPr id="4" name="Picture 4">
            <a:extLst>
              <a:ext uri="{FF2B5EF4-FFF2-40B4-BE49-F238E27FC236}">
                <a16:creationId xmlns="" xmlns:a16="http://schemas.microsoft.com/office/drawing/2014/main" id="{266ECD8A-5DC8-034D-AEA1-664611BCED48}"/>
              </a:ext>
            </a:extLst>
          </p:cNvPr>
          <p:cNvPicPr>
            <a:picLocks noChangeAspect="1"/>
          </p:cNvPicPr>
          <p:nvPr/>
        </p:nvPicPr>
        <p:blipFill>
          <a:blip r:embed="rId2"/>
          <a:stretch>
            <a:fillRect/>
          </a:stretch>
        </p:blipFill>
        <p:spPr>
          <a:xfrm>
            <a:off x="6590950" y="3703096"/>
            <a:ext cx="5366103" cy="2787392"/>
          </a:xfrm>
          <a:prstGeom prst="rect">
            <a:avLst/>
          </a:prstGeom>
        </p:spPr>
      </p:pic>
    </p:spTree>
    <p:extLst>
      <p:ext uri="{BB962C8B-B14F-4D97-AF65-F5344CB8AC3E}">
        <p14:creationId xmlns:p14="http://schemas.microsoft.com/office/powerpoint/2010/main" val="1015838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9D6AE4-C834-7445-8708-4D6D2C140660}"/>
              </a:ext>
            </a:extLst>
          </p:cNvPr>
          <p:cNvSpPr>
            <a:spLocks noGrp="1"/>
          </p:cNvSpPr>
          <p:nvPr>
            <p:ph type="title"/>
          </p:nvPr>
        </p:nvSpPr>
        <p:spPr/>
        <p:txBody>
          <a:bodyPr/>
          <a:lstStyle/>
          <a:p>
            <a:r>
              <a:rPr lang="en-GB"/>
              <a:t>Objective</a:t>
            </a:r>
            <a:endParaRPr lang="en-US"/>
          </a:p>
        </p:txBody>
      </p:sp>
      <p:sp>
        <p:nvSpPr>
          <p:cNvPr id="3" name="Content Placeholder 2">
            <a:extLst>
              <a:ext uri="{FF2B5EF4-FFF2-40B4-BE49-F238E27FC236}">
                <a16:creationId xmlns="" xmlns:a16="http://schemas.microsoft.com/office/drawing/2014/main" id="{695A7983-4466-454B-BD6F-DFE86CE96512}"/>
              </a:ext>
            </a:extLst>
          </p:cNvPr>
          <p:cNvSpPr>
            <a:spLocks noGrp="1"/>
          </p:cNvSpPr>
          <p:nvPr>
            <p:ph idx="1"/>
          </p:nvPr>
        </p:nvSpPr>
        <p:spPr>
          <a:xfrm>
            <a:off x="677334" y="2160589"/>
            <a:ext cx="8448807" cy="2857895"/>
          </a:xfrm>
        </p:spPr>
        <p:txBody>
          <a:bodyPr/>
          <a:lstStyle/>
          <a:p>
            <a:r>
              <a:rPr lang="en-GB">
                <a:solidFill>
                  <a:srgbClr val="00B0F0"/>
                </a:solidFill>
              </a:rPr>
              <a:t>To provide for the establishment of an effective system for protection of plant variety</a:t>
            </a:r>
          </a:p>
          <a:p>
            <a:r>
              <a:rPr lang="en-GB">
                <a:solidFill>
                  <a:srgbClr val="00B0F0"/>
                </a:solidFill>
              </a:rPr>
              <a:t>To provide for the rights of farmers and plant breeder</a:t>
            </a:r>
          </a:p>
          <a:p>
            <a:r>
              <a:rPr lang="en-GB">
                <a:solidFill>
                  <a:srgbClr val="00B0F0"/>
                </a:solidFill>
              </a:rPr>
              <a:t>To stimulate investment for research and development and to facilitate growth of the seed industry</a:t>
            </a:r>
          </a:p>
          <a:p>
            <a:r>
              <a:rPr lang="en-GB">
                <a:solidFill>
                  <a:srgbClr val="00B0F0"/>
                </a:solidFill>
              </a:rPr>
              <a:t>To ensure availability of high quality seed and planting material of improved variety to farmers</a:t>
            </a:r>
            <a:endParaRPr lang="en-US">
              <a:solidFill>
                <a:srgbClr val="00B0F0"/>
              </a:solidFill>
            </a:endParaRPr>
          </a:p>
        </p:txBody>
      </p:sp>
    </p:spTree>
    <p:extLst>
      <p:ext uri="{BB962C8B-B14F-4D97-AF65-F5344CB8AC3E}">
        <p14:creationId xmlns:p14="http://schemas.microsoft.com/office/powerpoint/2010/main" val="1204607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 xmlns:a16="http://schemas.microsoft.com/office/drawing/2014/main" id="{438984B2-107E-524D-87B2-D4802A5E530A}"/>
              </a:ext>
            </a:extLst>
          </p:cNvPr>
          <p:cNvPicPr>
            <a:picLocks noGrp="1" noChangeAspect="1"/>
          </p:cNvPicPr>
          <p:nvPr>
            <p:ph idx="1"/>
          </p:nvPr>
        </p:nvPicPr>
        <p:blipFill>
          <a:blip r:embed="rId2"/>
          <a:stretch>
            <a:fillRect/>
          </a:stretch>
        </p:blipFill>
        <p:spPr>
          <a:xfrm>
            <a:off x="392906" y="714375"/>
            <a:ext cx="8876109" cy="4820220"/>
          </a:xfrm>
          <a:prstGeom prst="rect">
            <a:avLst/>
          </a:prstGeom>
        </p:spPr>
      </p:pic>
    </p:spTree>
    <p:extLst>
      <p:ext uri="{BB962C8B-B14F-4D97-AF65-F5344CB8AC3E}">
        <p14:creationId xmlns:p14="http://schemas.microsoft.com/office/powerpoint/2010/main" val="2936850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A306EA-16C7-BE45-80B2-F1A35BC6B3B4}"/>
              </a:ext>
            </a:extLst>
          </p:cNvPr>
          <p:cNvSpPr>
            <a:spLocks noGrp="1"/>
          </p:cNvSpPr>
          <p:nvPr>
            <p:ph type="title"/>
          </p:nvPr>
        </p:nvSpPr>
        <p:spPr>
          <a:xfrm>
            <a:off x="677334" y="609600"/>
            <a:ext cx="8596668" cy="1033463"/>
          </a:xfrm>
        </p:spPr>
        <p:txBody>
          <a:bodyPr/>
          <a:lstStyle/>
          <a:p>
            <a:r>
              <a:rPr lang="en-GB"/>
              <a:t>Criteria for registration of variety</a:t>
            </a:r>
            <a:endParaRPr lang="en-US"/>
          </a:p>
        </p:txBody>
      </p:sp>
      <p:sp>
        <p:nvSpPr>
          <p:cNvPr id="3" name="Content Placeholder 2">
            <a:extLst>
              <a:ext uri="{FF2B5EF4-FFF2-40B4-BE49-F238E27FC236}">
                <a16:creationId xmlns="" xmlns:a16="http://schemas.microsoft.com/office/drawing/2014/main" id="{F9B81322-D38D-3E4B-AA00-63A41B4404C7}"/>
              </a:ext>
            </a:extLst>
          </p:cNvPr>
          <p:cNvSpPr>
            <a:spLocks noGrp="1"/>
          </p:cNvSpPr>
          <p:nvPr>
            <p:ph idx="1"/>
          </p:nvPr>
        </p:nvSpPr>
        <p:spPr>
          <a:xfrm>
            <a:off x="677334" y="2018109"/>
            <a:ext cx="5412713" cy="2571751"/>
          </a:xfrm>
        </p:spPr>
        <p:txBody>
          <a:bodyPr/>
          <a:lstStyle/>
          <a:p>
            <a:r>
              <a:rPr lang="en-GB">
                <a:solidFill>
                  <a:srgbClr val="00B0F0"/>
                </a:solidFill>
              </a:rPr>
              <a:t> Section 15 of act:</a:t>
            </a:r>
          </a:p>
          <a:p>
            <a:r>
              <a:rPr lang="en-GB">
                <a:solidFill>
                  <a:srgbClr val="00B0F0"/>
                </a:solidFill>
              </a:rPr>
              <a:t>Novelty</a:t>
            </a:r>
          </a:p>
          <a:p>
            <a:r>
              <a:rPr lang="en-GB">
                <a:solidFill>
                  <a:srgbClr val="00B0F0"/>
                </a:solidFill>
              </a:rPr>
              <a:t>Distinctiveness </a:t>
            </a:r>
          </a:p>
          <a:p>
            <a:r>
              <a:rPr lang="en-GB">
                <a:solidFill>
                  <a:srgbClr val="00B0F0"/>
                </a:solidFill>
              </a:rPr>
              <a:t>Uniformity</a:t>
            </a:r>
          </a:p>
          <a:p>
            <a:r>
              <a:rPr lang="en-GB">
                <a:solidFill>
                  <a:srgbClr val="00B0F0"/>
                </a:solidFill>
              </a:rPr>
              <a:t>Stability</a:t>
            </a:r>
            <a:endParaRPr lang="en-US">
              <a:solidFill>
                <a:srgbClr val="00B0F0"/>
              </a:solidFill>
            </a:endParaRPr>
          </a:p>
        </p:txBody>
      </p:sp>
    </p:spTree>
    <p:extLst>
      <p:ext uri="{BB962C8B-B14F-4D97-AF65-F5344CB8AC3E}">
        <p14:creationId xmlns:p14="http://schemas.microsoft.com/office/powerpoint/2010/main" val="14520459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21</TotalTime>
  <Words>814</Words>
  <Application>Microsoft Office PowerPoint</Application>
  <PresentationFormat>Custom</PresentationFormat>
  <Paragraphs>90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PLANT VARIETY PROTECTION (LS SEC IV-IPR)</vt:lpstr>
      <vt:lpstr>Genesis of plant variety protection act</vt:lpstr>
      <vt:lpstr>Convention on biological diversity</vt:lpstr>
      <vt:lpstr>UPOV</vt:lpstr>
      <vt:lpstr>TRIPs</vt:lpstr>
      <vt:lpstr>Status of protection of plant variety and farmer right act</vt:lpstr>
      <vt:lpstr>Objective</vt:lpstr>
      <vt:lpstr>PowerPoint Presentation</vt:lpstr>
      <vt:lpstr>Criteria for registration of variety</vt:lpstr>
      <vt:lpstr> Registerable plant variety </vt:lpstr>
      <vt:lpstr>Application for registration</vt:lpstr>
      <vt:lpstr>Period of protection</vt:lpstr>
      <vt:lpstr>Farmers rights </vt:lpstr>
      <vt:lpstr>Researcher’s rights </vt:lpstr>
      <vt:lpstr>Breeder’s rights</vt:lpstr>
      <vt:lpstr>Communities rights  </vt:lpstr>
      <vt:lpstr>Procedure for registration</vt:lpstr>
      <vt:lpstr>Compulsory license</vt:lpstr>
      <vt:lpstr>Benefit sharing</vt:lpstr>
      <vt:lpstr>National gene fund</vt:lpstr>
      <vt:lpstr>Source: Intellectual Property Rights Law, Concept and cases, by Arun Kumar Maurya, Book Age Publications, ISBN: 978-93-83281-45-9  Patil NS., 2016. Farmers’ Rights and Intellectual Property Rights Protection of Plant Varieties in India. Rural South Asian Studies Journal, Vol. II, No. 2  Check these links: https://www.downtoearth.org.in/news/agriculture/farmers-rights-are-a-hot-potato-64535  http://www.farmersrights.org/state/countries_india.html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 VARIETY PROTECTION</dc:title>
  <cp:lastModifiedBy>sony</cp:lastModifiedBy>
  <cp:revision>13</cp:revision>
  <dcterms:modified xsi:type="dcterms:W3CDTF">2020-04-28T07:28:10Z</dcterms:modified>
</cp:coreProperties>
</file>